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87" r:id="rId3"/>
    <p:sldId id="288" r:id="rId4"/>
    <p:sldId id="289" r:id="rId5"/>
    <p:sldId id="290" r:id="rId6"/>
    <p:sldId id="292" r:id="rId7"/>
    <p:sldId id="293" r:id="rId8"/>
    <p:sldId id="294" r:id="rId9"/>
    <p:sldId id="295" r:id="rId10"/>
    <p:sldId id="296" r:id="rId11"/>
    <p:sldId id="297" r:id="rId12"/>
  </p:sldIdLst>
  <p:sldSz cx="9144000" cy="6858000" type="screen4x3"/>
  <p:notesSz cx="6858000" cy="9144000"/>
  <p:custDataLst>
    <p:tags r:id="rId1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0066"/>
    <a:srgbClr val="0000FF"/>
    <a:srgbClr val="6600FF"/>
    <a:srgbClr val="0066FF"/>
    <a:srgbClr val="008000"/>
    <a:srgbClr val="FF3300"/>
    <a:srgbClr val="FF33CC"/>
    <a:srgbClr val="99FF33"/>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A111915-BE36-4E01-A7E5-04B1672EAD32}" styleName="Φωτεινό στυλ 2 - Έμφαση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Στυλ με θέμα 2 - Έμφαση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Στυλ με θέμα 2 - Έμφαση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69" d="100"/>
          <a:sy n="69" d="100"/>
        </p:scale>
        <p:origin x="138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4613D1-0B0C-4361-919D-6C43E94C3E7B}" type="doc">
      <dgm:prSet loTypeId="urn:microsoft.com/office/officeart/2005/8/layout/hProcess9" loCatId="process" qsTypeId="urn:microsoft.com/office/officeart/2005/8/quickstyle/3d5" qsCatId="3D" csTypeId="urn:microsoft.com/office/officeart/2005/8/colors/accent1_2" csCatId="accent1" phldr="1"/>
      <dgm:spPr/>
    </dgm:pt>
    <dgm:pt modelId="{4B3E93E7-8DC7-463D-A182-71F6ADEE730E}">
      <dgm:prSet phldrT="[Κείμενο]" custT="1"/>
      <dgm:spPr>
        <a:solidFill>
          <a:srgbClr val="00CCFF"/>
        </a:solidFill>
      </dgm:spPr>
      <dgm:t>
        <a:bodyPr/>
        <a:lstStyle/>
        <a:p>
          <a:pPr algn="ctr"/>
          <a:r>
            <a:rPr lang="en-US" sz="1400" b="1" dirty="0" smtClean="0">
              <a:solidFill>
                <a:schemeClr val="tx1"/>
              </a:solidFill>
            </a:rPr>
            <a:t>The trends that shape the style of clothing and fashion are considered to come from three sources:</a:t>
          </a:r>
          <a:endParaRPr lang="el-GR" sz="1400" b="1" dirty="0">
            <a:solidFill>
              <a:schemeClr val="tx1"/>
            </a:solidFill>
          </a:endParaRPr>
        </a:p>
      </dgm:t>
    </dgm:pt>
    <dgm:pt modelId="{05F6D1E4-DB76-4D15-88D1-536E3A99AEC4}" type="parTrans" cxnId="{270C13CA-8DCF-43A3-959B-C8AF93FAF408}">
      <dgm:prSet/>
      <dgm:spPr/>
      <dgm:t>
        <a:bodyPr/>
        <a:lstStyle/>
        <a:p>
          <a:endParaRPr lang="el-GR"/>
        </a:p>
      </dgm:t>
    </dgm:pt>
    <dgm:pt modelId="{B1E60DE2-59F6-431C-849E-D1821B18378C}" type="sibTrans" cxnId="{270C13CA-8DCF-43A3-959B-C8AF93FAF408}">
      <dgm:prSet/>
      <dgm:spPr/>
      <dgm:t>
        <a:bodyPr/>
        <a:lstStyle/>
        <a:p>
          <a:endParaRPr lang="el-GR"/>
        </a:p>
      </dgm:t>
    </dgm:pt>
    <dgm:pt modelId="{CFEAF69F-B665-4C5F-853A-82AFFC7D7480}">
      <dgm:prSet phldrT="[Κείμενο]" custT="1"/>
      <dgm:spPr>
        <a:solidFill>
          <a:srgbClr val="F26200"/>
        </a:solidFill>
      </dgm:spPr>
      <dgm:t>
        <a:bodyPr/>
        <a:lstStyle/>
        <a:p>
          <a:pPr algn="ctr"/>
          <a:r>
            <a:rPr lang="el-GR" sz="1400" b="1" dirty="0">
              <a:solidFill>
                <a:schemeClr val="tx1"/>
              </a:solidFill>
            </a:rPr>
            <a:t>➢ </a:t>
          </a:r>
          <a:r>
            <a:rPr lang="en-US" sz="1400" b="1" dirty="0" smtClean="0">
              <a:solidFill>
                <a:schemeClr val="tx1"/>
              </a:solidFill>
            </a:rPr>
            <a:t>High culture (art, literature, classical music, theater, etc.).</a:t>
          </a:r>
          <a:endParaRPr lang="el-GR" sz="1400" b="1" dirty="0">
            <a:solidFill>
              <a:schemeClr val="tx1"/>
            </a:solidFill>
          </a:endParaRPr>
        </a:p>
      </dgm:t>
    </dgm:pt>
    <dgm:pt modelId="{FDC07881-52D1-459D-BAAE-6FDA4EC3DB59}" type="parTrans" cxnId="{B1543A46-2B7B-4F92-BFC5-97427702BF35}">
      <dgm:prSet/>
      <dgm:spPr/>
      <dgm:t>
        <a:bodyPr/>
        <a:lstStyle/>
        <a:p>
          <a:endParaRPr lang="el-GR"/>
        </a:p>
      </dgm:t>
    </dgm:pt>
    <dgm:pt modelId="{8AC5DDAE-7A61-49A3-986C-90CD2B8A47E6}" type="sibTrans" cxnId="{B1543A46-2B7B-4F92-BFC5-97427702BF35}">
      <dgm:prSet/>
      <dgm:spPr/>
      <dgm:t>
        <a:bodyPr/>
        <a:lstStyle/>
        <a:p>
          <a:endParaRPr lang="el-GR"/>
        </a:p>
      </dgm:t>
    </dgm:pt>
    <dgm:pt modelId="{38550030-BBCE-4606-99EF-3A9498B5828F}">
      <dgm:prSet custT="1"/>
      <dgm:spPr>
        <a:solidFill>
          <a:srgbClr val="B9B9FF"/>
        </a:solidFill>
      </dgm:spPr>
      <dgm:t>
        <a:bodyPr/>
        <a:lstStyle/>
        <a:p>
          <a:pPr algn="ctr"/>
          <a:r>
            <a:rPr lang="el-GR" sz="1400" b="1" dirty="0">
              <a:solidFill>
                <a:schemeClr val="tx1"/>
              </a:solidFill>
            </a:rPr>
            <a:t>➢ </a:t>
          </a:r>
          <a:r>
            <a:rPr lang="en-US" sz="1400" b="1" dirty="0" smtClean="0">
              <a:solidFill>
                <a:schemeClr val="tx1"/>
              </a:solidFill>
            </a:rPr>
            <a:t>Popular culture (television, music, cinema, culture of celebrities, etc.).</a:t>
          </a:r>
          <a:endParaRPr lang="el-GR" sz="1400" b="1" dirty="0">
            <a:solidFill>
              <a:schemeClr val="tx1"/>
            </a:solidFill>
          </a:endParaRPr>
        </a:p>
      </dgm:t>
    </dgm:pt>
    <dgm:pt modelId="{E6DAFBA2-DEB2-4339-9DD0-8F33EE029FFA}" type="parTrans" cxnId="{797C8323-28E0-4200-8E88-999065F1FF2E}">
      <dgm:prSet/>
      <dgm:spPr/>
      <dgm:t>
        <a:bodyPr/>
        <a:lstStyle/>
        <a:p>
          <a:endParaRPr lang="el-GR"/>
        </a:p>
      </dgm:t>
    </dgm:pt>
    <dgm:pt modelId="{55E2908B-54EF-42CF-977D-20604A92621C}" type="sibTrans" cxnId="{797C8323-28E0-4200-8E88-999065F1FF2E}">
      <dgm:prSet/>
      <dgm:spPr/>
      <dgm:t>
        <a:bodyPr/>
        <a:lstStyle/>
        <a:p>
          <a:endParaRPr lang="el-GR"/>
        </a:p>
      </dgm:t>
    </dgm:pt>
    <dgm:pt modelId="{3C5F6CBF-29DA-4268-BB2E-8C190440BD98}">
      <dgm:prSet custT="1"/>
      <dgm:spPr>
        <a:solidFill>
          <a:srgbClr val="FFFF00"/>
        </a:solidFill>
      </dgm:spPr>
      <dgm:t>
        <a:bodyPr/>
        <a:lstStyle/>
        <a:p>
          <a:r>
            <a:rPr lang="el-GR" sz="1400" b="1" dirty="0">
              <a:solidFill>
                <a:schemeClr val="tx1"/>
              </a:solidFill>
            </a:rPr>
            <a:t>➢ </a:t>
          </a:r>
          <a:r>
            <a:rPr lang="en-US" sz="1400" b="1" dirty="0" smtClean="0">
              <a:solidFill>
                <a:schemeClr val="tx1"/>
              </a:solidFill>
            </a:rPr>
            <a:t>Low culture (non-mainstream activities done by special interest groups, such as skateboarding, etc.).</a:t>
          </a:r>
          <a:endParaRPr lang="en-US" sz="1400" b="1" dirty="0">
            <a:solidFill>
              <a:schemeClr val="tx1"/>
            </a:solidFill>
            <a:latin typeface="+mn-lt"/>
          </a:endParaRPr>
        </a:p>
      </dgm:t>
    </dgm:pt>
    <dgm:pt modelId="{F28A7C57-57C9-40BB-BA6A-1E1FED99C178}" type="parTrans" cxnId="{F6AC9163-B05A-41FE-BBC0-F44086CBE36B}">
      <dgm:prSet/>
      <dgm:spPr/>
      <dgm:t>
        <a:bodyPr/>
        <a:lstStyle/>
        <a:p>
          <a:endParaRPr lang="en-US"/>
        </a:p>
      </dgm:t>
    </dgm:pt>
    <dgm:pt modelId="{24596368-AAD2-457F-B4E7-326C69A4BFC3}" type="sibTrans" cxnId="{F6AC9163-B05A-41FE-BBC0-F44086CBE36B}">
      <dgm:prSet/>
      <dgm:spPr/>
      <dgm:t>
        <a:bodyPr/>
        <a:lstStyle/>
        <a:p>
          <a:endParaRPr lang="en-US"/>
        </a:p>
      </dgm:t>
    </dgm:pt>
    <dgm:pt modelId="{13EF7A24-E651-45C6-895C-E7927400C870}" type="pres">
      <dgm:prSet presAssocID="{B04613D1-0B0C-4361-919D-6C43E94C3E7B}" presName="CompostProcess" presStyleCnt="0">
        <dgm:presLayoutVars>
          <dgm:dir/>
          <dgm:resizeHandles val="exact"/>
        </dgm:presLayoutVars>
      </dgm:prSet>
      <dgm:spPr/>
    </dgm:pt>
    <dgm:pt modelId="{997FC1AA-7F5A-49FD-B0F6-586FFE2F5B92}" type="pres">
      <dgm:prSet presAssocID="{B04613D1-0B0C-4361-919D-6C43E94C3E7B}" presName="arrow" presStyleLbl="bgShp" presStyleIdx="0" presStyleCnt="1"/>
      <dgm:spPr>
        <a:blipFill rotWithShape="0">
          <a:blip xmlns:r="http://schemas.openxmlformats.org/officeDocument/2006/relationships" r:embed="rId1"/>
          <a:stretch>
            <a:fillRect/>
          </a:stretch>
        </a:blipFill>
      </dgm:spPr>
    </dgm:pt>
    <dgm:pt modelId="{8D6EA01F-43B3-4B43-962B-A9B4A11192A9}" type="pres">
      <dgm:prSet presAssocID="{B04613D1-0B0C-4361-919D-6C43E94C3E7B}" presName="linearProcess" presStyleCnt="0"/>
      <dgm:spPr/>
    </dgm:pt>
    <dgm:pt modelId="{B3552347-0B06-40FF-9176-A1EAE0ADA9A0}" type="pres">
      <dgm:prSet presAssocID="{4B3E93E7-8DC7-463D-A182-71F6ADEE730E}" presName="textNode" presStyleLbl="node1" presStyleIdx="0" presStyleCnt="4">
        <dgm:presLayoutVars>
          <dgm:bulletEnabled val="1"/>
        </dgm:presLayoutVars>
      </dgm:prSet>
      <dgm:spPr/>
      <dgm:t>
        <a:bodyPr/>
        <a:lstStyle/>
        <a:p>
          <a:endParaRPr lang="el-GR"/>
        </a:p>
      </dgm:t>
    </dgm:pt>
    <dgm:pt modelId="{AB5DEEF8-7884-4AE5-B492-7F87B589D50E}" type="pres">
      <dgm:prSet presAssocID="{B1E60DE2-59F6-431C-849E-D1821B18378C}" presName="sibTrans" presStyleCnt="0"/>
      <dgm:spPr/>
    </dgm:pt>
    <dgm:pt modelId="{BB3AC852-D93B-4408-8207-A09F52885948}" type="pres">
      <dgm:prSet presAssocID="{CFEAF69F-B665-4C5F-853A-82AFFC7D7480}" presName="textNode" presStyleLbl="node1" presStyleIdx="1" presStyleCnt="4" custLinFactNeighborX="-30851" custLinFactNeighborY="-1878">
        <dgm:presLayoutVars>
          <dgm:bulletEnabled val="1"/>
        </dgm:presLayoutVars>
      </dgm:prSet>
      <dgm:spPr/>
      <dgm:t>
        <a:bodyPr/>
        <a:lstStyle/>
        <a:p>
          <a:endParaRPr lang="el-GR"/>
        </a:p>
      </dgm:t>
    </dgm:pt>
    <dgm:pt modelId="{7B591B66-9BA2-48EB-9BAD-BB68DFA0FAF6}" type="pres">
      <dgm:prSet presAssocID="{8AC5DDAE-7A61-49A3-986C-90CD2B8A47E6}" presName="sibTrans" presStyleCnt="0"/>
      <dgm:spPr/>
    </dgm:pt>
    <dgm:pt modelId="{FC79F938-0A3E-4037-9F05-BE14599CDD9E}" type="pres">
      <dgm:prSet presAssocID="{38550030-BBCE-4606-99EF-3A9498B5828F}" presName="textNode" presStyleLbl="node1" presStyleIdx="2" presStyleCnt="4">
        <dgm:presLayoutVars>
          <dgm:bulletEnabled val="1"/>
        </dgm:presLayoutVars>
      </dgm:prSet>
      <dgm:spPr/>
      <dgm:t>
        <a:bodyPr/>
        <a:lstStyle/>
        <a:p>
          <a:endParaRPr lang="el-GR"/>
        </a:p>
      </dgm:t>
    </dgm:pt>
    <dgm:pt modelId="{0A104F39-08CA-407A-BB38-2E878FBC8DBA}" type="pres">
      <dgm:prSet presAssocID="{55E2908B-54EF-42CF-977D-20604A92621C}" presName="sibTrans" presStyleCnt="0"/>
      <dgm:spPr/>
    </dgm:pt>
    <dgm:pt modelId="{D2322937-84DE-4AF4-B504-8BAE074D5215}" type="pres">
      <dgm:prSet presAssocID="{3C5F6CBF-29DA-4268-BB2E-8C190440BD98}" presName="textNode" presStyleLbl="node1" presStyleIdx="3" presStyleCnt="4">
        <dgm:presLayoutVars>
          <dgm:bulletEnabled val="1"/>
        </dgm:presLayoutVars>
      </dgm:prSet>
      <dgm:spPr/>
      <dgm:t>
        <a:bodyPr/>
        <a:lstStyle/>
        <a:p>
          <a:endParaRPr lang="el-GR"/>
        </a:p>
      </dgm:t>
    </dgm:pt>
  </dgm:ptLst>
  <dgm:cxnLst>
    <dgm:cxn modelId="{E9D23532-A2FB-4668-8161-48015D2CC53D}" type="presOf" srcId="{4B3E93E7-8DC7-463D-A182-71F6ADEE730E}" destId="{B3552347-0B06-40FF-9176-A1EAE0ADA9A0}" srcOrd="0" destOrd="0" presId="urn:microsoft.com/office/officeart/2005/8/layout/hProcess9"/>
    <dgm:cxn modelId="{773F7205-9A65-4DEC-B749-F70984A280FA}" type="presOf" srcId="{38550030-BBCE-4606-99EF-3A9498B5828F}" destId="{FC79F938-0A3E-4037-9F05-BE14599CDD9E}" srcOrd="0" destOrd="0" presId="urn:microsoft.com/office/officeart/2005/8/layout/hProcess9"/>
    <dgm:cxn modelId="{8811232E-E7BB-421E-A86C-31A16123E72A}" type="presOf" srcId="{3C5F6CBF-29DA-4268-BB2E-8C190440BD98}" destId="{D2322937-84DE-4AF4-B504-8BAE074D5215}" srcOrd="0" destOrd="0" presId="urn:microsoft.com/office/officeart/2005/8/layout/hProcess9"/>
    <dgm:cxn modelId="{B1543A46-2B7B-4F92-BFC5-97427702BF35}" srcId="{B04613D1-0B0C-4361-919D-6C43E94C3E7B}" destId="{CFEAF69F-B665-4C5F-853A-82AFFC7D7480}" srcOrd="1" destOrd="0" parTransId="{FDC07881-52D1-459D-BAAE-6FDA4EC3DB59}" sibTransId="{8AC5DDAE-7A61-49A3-986C-90CD2B8A47E6}"/>
    <dgm:cxn modelId="{19D0E2C3-AC03-4E5E-954C-4357AC7D255A}" type="presOf" srcId="{B04613D1-0B0C-4361-919D-6C43E94C3E7B}" destId="{13EF7A24-E651-45C6-895C-E7927400C870}" srcOrd="0" destOrd="0" presId="urn:microsoft.com/office/officeart/2005/8/layout/hProcess9"/>
    <dgm:cxn modelId="{F6AC9163-B05A-41FE-BBC0-F44086CBE36B}" srcId="{B04613D1-0B0C-4361-919D-6C43E94C3E7B}" destId="{3C5F6CBF-29DA-4268-BB2E-8C190440BD98}" srcOrd="3" destOrd="0" parTransId="{F28A7C57-57C9-40BB-BA6A-1E1FED99C178}" sibTransId="{24596368-AAD2-457F-B4E7-326C69A4BFC3}"/>
    <dgm:cxn modelId="{270C13CA-8DCF-43A3-959B-C8AF93FAF408}" srcId="{B04613D1-0B0C-4361-919D-6C43E94C3E7B}" destId="{4B3E93E7-8DC7-463D-A182-71F6ADEE730E}" srcOrd="0" destOrd="0" parTransId="{05F6D1E4-DB76-4D15-88D1-536E3A99AEC4}" sibTransId="{B1E60DE2-59F6-431C-849E-D1821B18378C}"/>
    <dgm:cxn modelId="{797C8323-28E0-4200-8E88-999065F1FF2E}" srcId="{B04613D1-0B0C-4361-919D-6C43E94C3E7B}" destId="{38550030-BBCE-4606-99EF-3A9498B5828F}" srcOrd="2" destOrd="0" parTransId="{E6DAFBA2-DEB2-4339-9DD0-8F33EE029FFA}" sibTransId="{55E2908B-54EF-42CF-977D-20604A92621C}"/>
    <dgm:cxn modelId="{B1403061-C3DB-45F6-A3E3-CE0B95EB365A}" type="presOf" srcId="{CFEAF69F-B665-4C5F-853A-82AFFC7D7480}" destId="{BB3AC852-D93B-4408-8207-A09F52885948}" srcOrd="0" destOrd="0" presId="urn:microsoft.com/office/officeart/2005/8/layout/hProcess9"/>
    <dgm:cxn modelId="{A572BF6F-CFCD-4556-B2DC-263825BFEFAE}" type="presParOf" srcId="{13EF7A24-E651-45C6-895C-E7927400C870}" destId="{997FC1AA-7F5A-49FD-B0F6-586FFE2F5B92}" srcOrd="0" destOrd="0" presId="urn:microsoft.com/office/officeart/2005/8/layout/hProcess9"/>
    <dgm:cxn modelId="{725A0D33-37B9-4F7B-B31E-81F03D655AB0}" type="presParOf" srcId="{13EF7A24-E651-45C6-895C-E7927400C870}" destId="{8D6EA01F-43B3-4B43-962B-A9B4A11192A9}" srcOrd="1" destOrd="0" presId="urn:microsoft.com/office/officeart/2005/8/layout/hProcess9"/>
    <dgm:cxn modelId="{4F25549E-ECD4-49D1-A756-E7F88119225D}" type="presParOf" srcId="{8D6EA01F-43B3-4B43-962B-A9B4A11192A9}" destId="{B3552347-0B06-40FF-9176-A1EAE0ADA9A0}" srcOrd="0" destOrd="0" presId="urn:microsoft.com/office/officeart/2005/8/layout/hProcess9"/>
    <dgm:cxn modelId="{3AE886FB-8DEB-45CB-9685-4AA6794A3F70}" type="presParOf" srcId="{8D6EA01F-43B3-4B43-962B-A9B4A11192A9}" destId="{AB5DEEF8-7884-4AE5-B492-7F87B589D50E}" srcOrd="1" destOrd="0" presId="urn:microsoft.com/office/officeart/2005/8/layout/hProcess9"/>
    <dgm:cxn modelId="{39D1C242-1B59-4FED-B372-1ED194048B1F}" type="presParOf" srcId="{8D6EA01F-43B3-4B43-962B-A9B4A11192A9}" destId="{BB3AC852-D93B-4408-8207-A09F52885948}" srcOrd="2" destOrd="0" presId="urn:microsoft.com/office/officeart/2005/8/layout/hProcess9"/>
    <dgm:cxn modelId="{9B31821A-11C5-4E72-8E7C-66880D4B1F13}" type="presParOf" srcId="{8D6EA01F-43B3-4B43-962B-A9B4A11192A9}" destId="{7B591B66-9BA2-48EB-9BAD-BB68DFA0FAF6}" srcOrd="3" destOrd="0" presId="urn:microsoft.com/office/officeart/2005/8/layout/hProcess9"/>
    <dgm:cxn modelId="{F14B153C-FC12-49C7-B630-77A89E4AAEE9}" type="presParOf" srcId="{8D6EA01F-43B3-4B43-962B-A9B4A11192A9}" destId="{FC79F938-0A3E-4037-9F05-BE14599CDD9E}" srcOrd="4" destOrd="0" presId="urn:microsoft.com/office/officeart/2005/8/layout/hProcess9"/>
    <dgm:cxn modelId="{4C9B664A-88F7-4D34-8780-34E7A17643D9}" type="presParOf" srcId="{8D6EA01F-43B3-4B43-962B-A9B4A11192A9}" destId="{0A104F39-08CA-407A-BB38-2E878FBC8DBA}" srcOrd="5" destOrd="0" presId="urn:microsoft.com/office/officeart/2005/8/layout/hProcess9"/>
    <dgm:cxn modelId="{CBAF9CD1-104E-4305-94E5-F10C21B08688}" type="presParOf" srcId="{8D6EA01F-43B3-4B43-962B-A9B4A11192A9}" destId="{D2322937-84DE-4AF4-B504-8BAE074D521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FC1AA-7F5A-49FD-B0F6-586FFE2F5B92}">
      <dsp:nvSpPr>
        <dsp:cNvPr id="0" name=""/>
        <dsp:cNvSpPr/>
      </dsp:nvSpPr>
      <dsp:spPr>
        <a:xfrm>
          <a:off x="664373" y="0"/>
          <a:ext cx="7529565" cy="5662412"/>
        </a:xfrm>
        <a:prstGeom prst="rightArrow">
          <a:avLst/>
        </a:prstGeom>
        <a:blipFill rotWithShape="0">
          <a:blip xmlns:r="http://schemas.openxmlformats.org/officeDocument/2006/relationships" r:embed="rId1"/>
          <a:stretch>
            <a:fillRect/>
          </a:stretch>
        </a:blip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B3552347-0B06-40FF-9176-A1EAE0ADA9A0}">
      <dsp:nvSpPr>
        <dsp:cNvPr id="0" name=""/>
        <dsp:cNvSpPr/>
      </dsp:nvSpPr>
      <dsp:spPr>
        <a:xfrm>
          <a:off x="3027" y="1698723"/>
          <a:ext cx="1967168" cy="2264964"/>
        </a:xfrm>
        <a:prstGeom prst="roundRect">
          <a:avLst/>
        </a:prstGeom>
        <a:solidFill>
          <a:srgbClr val="00CC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The trends that shape the style of clothing and fashion are considered to come from three sources:</a:t>
          </a:r>
          <a:endParaRPr lang="el-GR" sz="1400" b="1" kern="1200" dirty="0">
            <a:solidFill>
              <a:schemeClr val="tx1"/>
            </a:solidFill>
          </a:endParaRPr>
        </a:p>
      </dsp:txBody>
      <dsp:txXfrm>
        <a:off x="99056" y="1794752"/>
        <a:ext cx="1775110" cy="2072906"/>
      </dsp:txXfrm>
    </dsp:sp>
    <dsp:sp modelId="{BB3AC852-D93B-4408-8207-A09F52885948}">
      <dsp:nvSpPr>
        <dsp:cNvPr id="0" name=""/>
        <dsp:cNvSpPr/>
      </dsp:nvSpPr>
      <dsp:spPr>
        <a:xfrm>
          <a:off x="2196908" y="1656187"/>
          <a:ext cx="1967168" cy="2264964"/>
        </a:xfrm>
        <a:prstGeom prst="roundRect">
          <a:avLst/>
        </a:prstGeom>
        <a:solidFill>
          <a:srgbClr val="F262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a:solidFill>
                <a:schemeClr val="tx1"/>
              </a:solidFill>
            </a:rPr>
            <a:t>➢ </a:t>
          </a:r>
          <a:r>
            <a:rPr lang="en-US" sz="1400" b="1" kern="1200" dirty="0" smtClean="0">
              <a:solidFill>
                <a:schemeClr val="tx1"/>
              </a:solidFill>
            </a:rPr>
            <a:t>High culture (art, literature, classical music, theater, etc.).</a:t>
          </a:r>
          <a:endParaRPr lang="el-GR" sz="1400" b="1" kern="1200" dirty="0">
            <a:solidFill>
              <a:schemeClr val="tx1"/>
            </a:solidFill>
          </a:endParaRPr>
        </a:p>
      </dsp:txBody>
      <dsp:txXfrm>
        <a:off x="2292937" y="1752216"/>
        <a:ext cx="1775110" cy="2072906"/>
      </dsp:txXfrm>
    </dsp:sp>
    <dsp:sp modelId="{FC79F938-0A3E-4037-9F05-BE14599CDD9E}">
      <dsp:nvSpPr>
        <dsp:cNvPr id="0" name=""/>
        <dsp:cNvSpPr/>
      </dsp:nvSpPr>
      <dsp:spPr>
        <a:xfrm>
          <a:off x="4593086" y="1698723"/>
          <a:ext cx="1967168" cy="2264964"/>
        </a:xfrm>
        <a:prstGeom prst="roundRect">
          <a:avLst/>
        </a:prstGeom>
        <a:solidFill>
          <a:srgbClr val="B9B9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a:solidFill>
                <a:schemeClr val="tx1"/>
              </a:solidFill>
            </a:rPr>
            <a:t>➢ </a:t>
          </a:r>
          <a:r>
            <a:rPr lang="en-US" sz="1400" b="1" kern="1200" dirty="0" smtClean="0">
              <a:solidFill>
                <a:schemeClr val="tx1"/>
              </a:solidFill>
            </a:rPr>
            <a:t>Popular culture (television, music, cinema, culture of celebrities, etc.).</a:t>
          </a:r>
          <a:endParaRPr lang="el-GR" sz="1400" b="1" kern="1200" dirty="0">
            <a:solidFill>
              <a:schemeClr val="tx1"/>
            </a:solidFill>
          </a:endParaRPr>
        </a:p>
      </dsp:txBody>
      <dsp:txXfrm>
        <a:off x="4689115" y="1794752"/>
        <a:ext cx="1775110" cy="2072906"/>
      </dsp:txXfrm>
    </dsp:sp>
    <dsp:sp modelId="{D2322937-84DE-4AF4-B504-8BAE074D5215}">
      <dsp:nvSpPr>
        <dsp:cNvPr id="0" name=""/>
        <dsp:cNvSpPr/>
      </dsp:nvSpPr>
      <dsp:spPr>
        <a:xfrm>
          <a:off x="6888116" y="1698723"/>
          <a:ext cx="1967168" cy="2264964"/>
        </a:xfrm>
        <a:prstGeom prst="roundRect">
          <a:avLst/>
        </a:prstGeom>
        <a:solidFill>
          <a:srgbClr val="FFFF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a:solidFill>
                <a:schemeClr val="tx1"/>
              </a:solidFill>
            </a:rPr>
            <a:t>➢ </a:t>
          </a:r>
          <a:r>
            <a:rPr lang="en-US" sz="1400" b="1" kern="1200" dirty="0" smtClean="0">
              <a:solidFill>
                <a:schemeClr val="tx1"/>
              </a:solidFill>
            </a:rPr>
            <a:t>Low culture (non-mainstream activities done by special interest groups, such as skateboarding, etc.).</a:t>
          </a:r>
          <a:endParaRPr lang="en-US" sz="1400" b="1" kern="1200" dirty="0">
            <a:solidFill>
              <a:schemeClr val="tx1"/>
            </a:solidFill>
            <a:latin typeface="+mn-lt"/>
          </a:endParaRPr>
        </a:p>
      </dsp:txBody>
      <dsp:txXfrm>
        <a:off x="6984145" y="1794752"/>
        <a:ext cx="1775110" cy="207290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A837ABB-F51E-481E-B868-50524795F711}" type="datetimeFigureOut">
              <a:rPr lang="el-GR" smtClean="0"/>
              <a:pPr/>
              <a:t>22/11/2020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174564-5805-4020-AD37-4AC5225E3FC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A837ABB-F51E-481E-B868-50524795F711}" type="datetimeFigureOut">
              <a:rPr lang="el-GR" smtClean="0"/>
              <a:pPr/>
              <a:t>22/11/2020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174564-5805-4020-AD37-4AC5225E3FC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A837ABB-F51E-481E-B868-50524795F711}" type="datetimeFigureOut">
              <a:rPr lang="el-GR" smtClean="0"/>
              <a:pPr/>
              <a:t>22/11/2020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174564-5805-4020-AD37-4AC5225E3FC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A837ABB-F51E-481E-B868-50524795F711}" type="datetimeFigureOut">
              <a:rPr lang="el-GR" smtClean="0"/>
              <a:pPr/>
              <a:t>22/11/2020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174564-5805-4020-AD37-4AC5225E3FC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A837ABB-F51E-481E-B868-50524795F711}" type="datetimeFigureOut">
              <a:rPr lang="el-GR" smtClean="0"/>
              <a:pPr/>
              <a:t>22/11/2020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E174564-5805-4020-AD37-4AC5225E3FC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A837ABB-F51E-481E-B868-50524795F711}" type="datetimeFigureOut">
              <a:rPr lang="el-GR" smtClean="0"/>
              <a:pPr/>
              <a:t>22/11/2020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E174564-5805-4020-AD37-4AC5225E3FC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A837ABB-F51E-481E-B868-50524795F711}" type="datetimeFigureOut">
              <a:rPr lang="el-GR" smtClean="0"/>
              <a:pPr/>
              <a:t>22/11/2020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E174564-5805-4020-AD37-4AC5225E3FC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2A837ABB-F51E-481E-B868-50524795F711}" type="datetimeFigureOut">
              <a:rPr lang="el-GR" smtClean="0"/>
              <a:pPr/>
              <a:t>22/11/2020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E174564-5805-4020-AD37-4AC5225E3FC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A837ABB-F51E-481E-B868-50524795F711}" type="datetimeFigureOut">
              <a:rPr lang="el-GR" smtClean="0"/>
              <a:pPr/>
              <a:t>22/11/2020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E174564-5805-4020-AD37-4AC5225E3FC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A837ABB-F51E-481E-B868-50524795F711}" type="datetimeFigureOut">
              <a:rPr lang="el-GR" smtClean="0"/>
              <a:pPr/>
              <a:t>22/11/2020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E174564-5805-4020-AD37-4AC5225E3FC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A837ABB-F51E-481E-B868-50524795F711}" type="datetimeFigureOut">
              <a:rPr lang="el-GR" smtClean="0"/>
              <a:pPr/>
              <a:t>22/11/2020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E174564-5805-4020-AD37-4AC5225E3FC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37ABB-F51E-481E-B868-50524795F711}" type="datetimeFigureOut">
              <a:rPr lang="el-GR" smtClean="0"/>
              <a:pPr/>
              <a:t>22/11/2020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74564-5805-4020-AD37-4AC5225E3FC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gif"/><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12.jp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0.web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08504" cy="800219"/>
          </a:xfrm>
          <a:prstGeom prst="rect">
            <a:avLst/>
          </a:prstGeom>
        </p:spPr>
        <p:txBody>
          <a:bodyPr wrap="square">
            <a:spAutoFit/>
          </a:bodyPr>
          <a:lstStyle/>
          <a:p>
            <a:pPr algn="ctr"/>
            <a:r>
              <a:rPr lang="en-US" sz="2400" b="1" dirty="0" smtClean="0">
                <a:solidFill>
                  <a:srgbClr val="00B050"/>
                </a:solidFill>
              </a:rPr>
              <a:t>Commercial or “ethical fashion”?</a:t>
            </a:r>
            <a:endParaRPr lang="el-GR" sz="2400" b="1" dirty="0">
              <a:solidFill>
                <a:srgbClr val="00B050"/>
              </a:solidFill>
            </a:endParaRPr>
          </a:p>
          <a:p>
            <a:pPr algn="ctr"/>
            <a:r>
              <a:rPr lang="el-GR" sz="2200" b="1" dirty="0">
                <a:solidFill>
                  <a:srgbClr val="FF0000"/>
                </a:solidFill>
              </a:rPr>
              <a:t>2.1. </a:t>
            </a:r>
            <a:r>
              <a:rPr lang="en-US" sz="2200" b="1" dirty="0" smtClean="0">
                <a:solidFill>
                  <a:srgbClr val="FF0000"/>
                </a:solidFill>
              </a:rPr>
              <a:t>The culture of fashion</a:t>
            </a:r>
            <a:r>
              <a:rPr lang="el-GR" sz="2200" b="1" dirty="0" smtClean="0">
                <a:solidFill>
                  <a:srgbClr val="FF0000"/>
                </a:solidFill>
              </a:rPr>
              <a:t> </a:t>
            </a:r>
            <a:endParaRPr lang="el-GR" sz="2200" b="1" dirty="0">
              <a:solidFill>
                <a:srgbClr val="FF0000"/>
              </a:solidFill>
            </a:endParaRPr>
          </a:p>
        </p:txBody>
      </p:sp>
      <p:pic>
        <p:nvPicPr>
          <p:cNvPr id="6" name="Picture 5">
            <a:extLst>
              <a:ext uri="{FF2B5EF4-FFF2-40B4-BE49-F238E27FC236}">
                <a16:creationId xmlns:a16="http://schemas.microsoft.com/office/drawing/2014/main" id="{031BC4CE-A502-4F8A-B6FB-085A047992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4" y="21495"/>
            <a:ext cx="1728192" cy="850802"/>
          </a:xfrm>
          <a:prstGeom prst="rect">
            <a:avLst/>
          </a:prstGeom>
        </p:spPr>
      </p:pic>
      <p:graphicFrame>
        <p:nvGraphicFramePr>
          <p:cNvPr id="4" name="4 - Διάγραμμα">
            <a:extLst>
              <a:ext uri="{FF2B5EF4-FFF2-40B4-BE49-F238E27FC236}">
                <a16:creationId xmlns:a16="http://schemas.microsoft.com/office/drawing/2014/main" id="{58782FBA-AD04-439F-9BDB-2A8C2EEEA2E6}"/>
              </a:ext>
            </a:extLst>
          </p:cNvPr>
          <p:cNvGraphicFramePr/>
          <p:nvPr>
            <p:extLst>
              <p:ext uri="{D42A27DB-BD31-4B8C-83A1-F6EECF244321}">
                <p14:modId xmlns:p14="http://schemas.microsoft.com/office/powerpoint/2010/main" val="2109598676"/>
              </p:ext>
            </p:extLst>
          </p:nvPr>
        </p:nvGraphicFramePr>
        <p:xfrm>
          <a:off x="142844" y="1052736"/>
          <a:ext cx="8858312" cy="5662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5732238"/>
      </p:ext>
    </p:extLst>
  </p:cSld>
  <p:clrMapOvr>
    <a:masterClrMapping/>
  </p:clrMapOvr>
  <mc:AlternateContent xmlns:mc="http://schemas.openxmlformats.org/markup-compatibility/2006" xmlns:p14="http://schemas.microsoft.com/office/powerpoint/2010/main">
    <mc:Choice Requires="p14">
      <p:transition spd="med">
        <p14:shred dir="out"/>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08504" cy="1138773"/>
          </a:xfrm>
          <a:prstGeom prst="rect">
            <a:avLst/>
          </a:prstGeom>
        </p:spPr>
        <p:txBody>
          <a:bodyPr wrap="square">
            <a:spAutoFit/>
          </a:bodyPr>
          <a:lstStyle/>
          <a:p>
            <a:pPr algn="ctr"/>
            <a:r>
              <a:rPr lang="en-US" sz="2400" b="1" dirty="0" smtClean="0">
                <a:solidFill>
                  <a:srgbClr val="00B050"/>
                </a:solidFill>
              </a:rPr>
              <a:t>Commercial or “ethical fashion”?</a:t>
            </a:r>
            <a:endParaRPr lang="el-GR" sz="2400" b="1" dirty="0">
              <a:solidFill>
                <a:srgbClr val="00B050"/>
              </a:solidFill>
            </a:endParaRPr>
          </a:p>
          <a:p>
            <a:pPr algn="ctr"/>
            <a:r>
              <a:rPr lang="en-US" sz="2200" b="1" dirty="0">
                <a:solidFill>
                  <a:srgbClr val="FF0000"/>
                </a:solidFill>
              </a:rPr>
              <a:t>3</a:t>
            </a:r>
            <a:r>
              <a:rPr lang="el-GR" sz="2200" b="1" dirty="0">
                <a:solidFill>
                  <a:srgbClr val="FF0000"/>
                </a:solidFill>
              </a:rPr>
              <a:t>.1. </a:t>
            </a:r>
            <a:r>
              <a:rPr lang="en-US" sz="2200" b="1" dirty="0" smtClean="0">
                <a:solidFill>
                  <a:srgbClr val="FF0000"/>
                </a:solidFill>
              </a:rPr>
              <a:t>How did music influence fashion?</a:t>
            </a:r>
            <a:endParaRPr lang="el-GR" sz="2200" b="1" dirty="0">
              <a:solidFill>
                <a:srgbClr val="FF0000"/>
              </a:solidFill>
            </a:endParaRPr>
          </a:p>
          <a:p>
            <a:pPr algn="ctr"/>
            <a:r>
              <a:rPr lang="el-GR" sz="2000" b="1" dirty="0">
                <a:solidFill>
                  <a:srgbClr val="6600FF"/>
                </a:solidFill>
              </a:rPr>
              <a:t>3.1.4</a:t>
            </a:r>
            <a:r>
              <a:rPr lang="en-US" sz="2000" b="1" dirty="0">
                <a:solidFill>
                  <a:srgbClr val="6600FF"/>
                </a:solidFill>
              </a:rPr>
              <a:t>. Pop </a:t>
            </a:r>
            <a:r>
              <a:rPr lang="en-US" sz="2000" b="1" dirty="0" smtClean="0">
                <a:solidFill>
                  <a:srgbClr val="6600FF"/>
                </a:solidFill>
              </a:rPr>
              <a:t>and fashion</a:t>
            </a:r>
            <a:endParaRPr lang="en-US" sz="2000" b="1" dirty="0">
              <a:solidFill>
                <a:srgbClr val="6600FF"/>
              </a:solidFill>
            </a:endParaRPr>
          </a:p>
        </p:txBody>
      </p:sp>
      <p:pic>
        <p:nvPicPr>
          <p:cNvPr id="6" name="Picture 5">
            <a:extLst>
              <a:ext uri="{FF2B5EF4-FFF2-40B4-BE49-F238E27FC236}">
                <a16:creationId xmlns:a16="http://schemas.microsoft.com/office/drawing/2014/main" id="{031BC4CE-A502-4F8A-B6FB-085A047992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4" y="21495"/>
            <a:ext cx="1728192" cy="850802"/>
          </a:xfrm>
          <a:prstGeom prst="rect">
            <a:avLst/>
          </a:prstGeom>
        </p:spPr>
      </p:pic>
      <p:sp>
        <p:nvSpPr>
          <p:cNvPr id="3" name="Rectangle 2">
            <a:extLst>
              <a:ext uri="{FF2B5EF4-FFF2-40B4-BE49-F238E27FC236}">
                <a16:creationId xmlns:a16="http://schemas.microsoft.com/office/drawing/2014/main" id="{74A4544F-441D-4566-8125-8B1659FE287B}"/>
              </a:ext>
            </a:extLst>
          </p:cNvPr>
          <p:cNvSpPr/>
          <p:nvPr/>
        </p:nvSpPr>
        <p:spPr>
          <a:xfrm>
            <a:off x="3851920" y="1268760"/>
            <a:ext cx="5148064" cy="1754326"/>
          </a:xfrm>
          <a:prstGeom prst="rect">
            <a:avLst/>
          </a:prstGeom>
        </p:spPr>
        <p:txBody>
          <a:bodyPr wrap="square">
            <a:spAutoFit/>
          </a:bodyPr>
          <a:lstStyle/>
          <a:p>
            <a:pPr algn="just"/>
            <a:r>
              <a:rPr lang="en-US" b="1" dirty="0"/>
              <a:t>         </a:t>
            </a:r>
            <a:r>
              <a:rPr lang="en-US" b="1" dirty="0" smtClean="0"/>
              <a:t>Pop </a:t>
            </a:r>
            <a:r>
              <a:rPr lang="en-US" b="1" dirty="0"/>
              <a:t>fashion </a:t>
            </a:r>
            <a:r>
              <a:rPr lang="en-US" b="1" dirty="0" smtClean="0"/>
              <a:t>includes </a:t>
            </a:r>
            <a:r>
              <a:rPr lang="en-US" b="1" dirty="0"/>
              <a:t>impressive clothes and accessories, </a:t>
            </a:r>
            <a:r>
              <a:rPr lang="en-US" b="1" dirty="0" smtClean="0"/>
              <a:t>strange </a:t>
            </a:r>
            <a:r>
              <a:rPr lang="en-US" b="1" dirty="0"/>
              <a:t>combinations and in general an image </a:t>
            </a:r>
            <a:r>
              <a:rPr lang="en-US" b="1" dirty="0" smtClean="0"/>
              <a:t>reminding theatrical costumes </a:t>
            </a:r>
            <a:r>
              <a:rPr lang="en-US" b="1" dirty="0"/>
              <a:t>and </a:t>
            </a:r>
            <a:r>
              <a:rPr lang="en-US" b="1" dirty="0" smtClean="0"/>
              <a:t>stage sets.</a:t>
            </a:r>
            <a:endParaRPr lang="en-US" b="1" dirty="0"/>
          </a:p>
          <a:p>
            <a:pPr algn="just"/>
            <a:endParaRPr lang="en-US" b="1" dirty="0"/>
          </a:p>
          <a:p>
            <a:pPr algn="just"/>
            <a:r>
              <a:rPr lang="en-US" b="1" dirty="0" smtClean="0"/>
              <a:t>        The </a:t>
            </a:r>
            <a:r>
              <a:rPr lang="en-US" b="1" dirty="0"/>
              <a:t>whole image is </a:t>
            </a:r>
            <a:r>
              <a:rPr lang="en-US" b="1" dirty="0" smtClean="0"/>
              <a:t>complete with intense </a:t>
            </a:r>
            <a:r>
              <a:rPr lang="en-US" b="1" dirty="0"/>
              <a:t>make-up </a:t>
            </a:r>
            <a:r>
              <a:rPr lang="en-US" b="1" dirty="0" smtClean="0"/>
              <a:t>for </a:t>
            </a:r>
            <a:r>
              <a:rPr lang="en-US" b="1" dirty="0"/>
              <a:t>women, but also </a:t>
            </a:r>
            <a:r>
              <a:rPr lang="en-US" b="1" dirty="0" smtClean="0"/>
              <a:t>for </a:t>
            </a:r>
            <a:r>
              <a:rPr lang="en-US" b="1" dirty="0"/>
              <a:t>men.</a:t>
            </a:r>
          </a:p>
        </p:txBody>
      </p:sp>
      <p:pic>
        <p:nvPicPr>
          <p:cNvPr id="2050" name="Picture 2" descr="michael jackson iconic looks | Michael Jackson – A Fashion Legend ...">
            <a:extLst>
              <a:ext uri="{FF2B5EF4-FFF2-40B4-BE49-F238E27FC236}">
                <a16:creationId xmlns:a16="http://schemas.microsoft.com/office/drawing/2014/main" id="{16F2ED49-FA1D-47DD-B8AF-D56230B49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3631">
            <a:off x="325252" y="1116133"/>
            <a:ext cx="3273045" cy="25229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ady Gaga's Next Fashion Alter Ego Could Be Her Weirdest—and Most ...">
            <a:extLst>
              <a:ext uri="{FF2B5EF4-FFF2-40B4-BE49-F238E27FC236}">
                <a16:creationId xmlns:a16="http://schemas.microsoft.com/office/drawing/2014/main" id="{07EDACB2-D9D4-42CC-9222-0915FE95CD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72609">
            <a:off x="242766" y="3952163"/>
            <a:ext cx="4201494" cy="23633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tyle File: On Madonna's 60th birthday, here's a look at her ...">
            <a:extLst>
              <a:ext uri="{FF2B5EF4-FFF2-40B4-BE49-F238E27FC236}">
                <a16:creationId xmlns:a16="http://schemas.microsoft.com/office/drawing/2014/main" id="{D6462CE7-577A-4828-9FE3-7272BBE941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03811">
            <a:off x="4512970" y="3465976"/>
            <a:ext cx="4465332" cy="2511749"/>
          </a:xfrm>
          <a:prstGeom prst="rect">
            <a:avLst/>
          </a:prstGeom>
          <a:noFill/>
          <a:extLst>
            <a:ext uri="{909E8E84-426E-40DD-AFC4-6F175D3DCCD1}">
              <a14:hiddenFill xmlns:a14="http://schemas.microsoft.com/office/drawing/2010/main">
                <a:solidFill>
                  <a:srgbClr val="FFFFFF"/>
                </a:solidFill>
              </a14:hiddenFill>
            </a:ext>
          </a:extLst>
        </p:spPr>
      </p:pic>
      <p:sp>
        <p:nvSpPr>
          <p:cNvPr id="9" name="Arrow: Right 8">
            <a:extLst>
              <a:ext uri="{FF2B5EF4-FFF2-40B4-BE49-F238E27FC236}">
                <a16:creationId xmlns:a16="http://schemas.microsoft.com/office/drawing/2014/main" id="{3B97CA50-7A98-40A6-8668-65DA60EEE638}"/>
              </a:ext>
            </a:extLst>
          </p:cNvPr>
          <p:cNvSpPr/>
          <p:nvPr/>
        </p:nvSpPr>
        <p:spPr>
          <a:xfrm>
            <a:off x="4017883" y="1332099"/>
            <a:ext cx="255310" cy="216024"/>
          </a:xfrm>
          <a:prstGeom prst="rightArrow">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934E04B8-EC65-4F6A-AB4F-4E96A3BAAC76}"/>
              </a:ext>
            </a:extLst>
          </p:cNvPr>
          <p:cNvSpPr/>
          <p:nvPr/>
        </p:nvSpPr>
        <p:spPr>
          <a:xfrm>
            <a:off x="4017883" y="2420888"/>
            <a:ext cx="255310" cy="216024"/>
          </a:xfrm>
          <a:prstGeom prst="rightArrow">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7602669"/>
      </p:ext>
    </p:extLst>
  </p:cSld>
  <p:clrMapOvr>
    <a:masterClrMapping/>
  </p:clrMapOvr>
  <p:transition spd="med">
    <p:checke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08504" cy="1138773"/>
          </a:xfrm>
          <a:prstGeom prst="rect">
            <a:avLst/>
          </a:prstGeom>
        </p:spPr>
        <p:txBody>
          <a:bodyPr wrap="square">
            <a:spAutoFit/>
          </a:bodyPr>
          <a:lstStyle/>
          <a:p>
            <a:pPr algn="ctr"/>
            <a:r>
              <a:rPr lang="en-US" sz="2400" b="1" dirty="0" smtClean="0">
                <a:solidFill>
                  <a:srgbClr val="00B050"/>
                </a:solidFill>
              </a:rPr>
              <a:t>Commercial or “ethical fashion”?</a:t>
            </a:r>
            <a:endParaRPr lang="el-GR" sz="2400" b="1" dirty="0">
              <a:solidFill>
                <a:srgbClr val="00B050"/>
              </a:solidFill>
            </a:endParaRPr>
          </a:p>
          <a:p>
            <a:pPr algn="ctr"/>
            <a:r>
              <a:rPr lang="en-US" sz="2200" b="1" dirty="0">
                <a:solidFill>
                  <a:srgbClr val="FF0000"/>
                </a:solidFill>
              </a:rPr>
              <a:t>3</a:t>
            </a:r>
            <a:r>
              <a:rPr lang="el-GR" sz="2200" b="1" dirty="0">
                <a:solidFill>
                  <a:srgbClr val="FF0000"/>
                </a:solidFill>
              </a:rPr>
              <a:t>.1. </a:t>
            </a:r>
            <a:r>
              <a:rPr lang="en-US" sz="2200" b="1" dirty="0" smtClean="0">
                <a:solidFill>
                  <a:srgbClr val="FF0000"/>
                </a:solidFill>
              </a:rPr>
              <a:t>How did music influence fashion?</a:t>
            </a:r>
            <a:endParaRPr lang="el-GR" sz="2200" b="1" dirty="0">
              <a:solidFill>
                <a:srgbClr val="FF0000"/>
              </a:solidFill>
            </a:endParaRPr>
          </a:p>
          <a:p>
            <a:pPr algn="ctr"/>
            <a:r>
              <a:rPr lang="el-GR" sz="2000" b="1" dirty="0">
                <a:solidFill>
                  <a:srgbClr val="6600FF"/>
                </a:solidFill>
              </a:rPr>
              <a:t>3.1.</a:t>
            </a:r>
            <a:r>
              <a:rPr lang="en-US" sz="2000" b="1" dirty="0">
                <a:solidFill>
                  <a:srgbClr val="6600FF"/>
                </a:solidFill>
              </a:rPr>
              <a:t>5. Hip – pop/rap </a:t>
            </a:r>
            <a:r>
              <a:rPr lang="en-US" sz="2000" b="1" dirty="0" smtClean="0">
                <a:solidFill>
                  <a:srgbClr val="6600FF"/>
                </a:solidFill>
              </a:rPr>
              <a:t>and fashion</a:t>
            </a:r>
            <a:endParaRPr lang="en-US" sz="2000" b="1" dirty="0">
              <a:solidFill>
                <a:srgbClr val="6600FF"/>
              </a:solidFill>
            </a:endParaRPr>
          </a:p>
        </p:txBody>
      </p:sp>
      <p:pic>
        <p:nvPicPr>
          <p:cNvPr id="6" name="Picture 5">
            <a:extLst>
              <a:ext uri="{FF2B5EF4-FFF2-40B4-BE49-F238E27FC236}">
                <a16:creationId xmlns:a16="http://schemas.microsoft.com/office/drawing/2014/main" id="{031BC4CE-A502-4F8A-B6FB-085A047992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4" y="21495"/>
            <a:ext cx="1728192" cy="850802"/>
          </a:xfrm>
          <a:prstGeom prst="rect">
            <a:avLst/>
          </a:prstGeom>
        </p:spPr>
      </p:pic>
      <p:sp>
        <p:nvSpPr>
          <p:cNvPr id="3" name="Rectangle 2">
            <a:extLst>
              <a:ext uri="{FF2B5EF4-FFF2-40B4-BE49-F238E27FC236}">
                <a16:creationId xmlns:a16="http://schemas.microsoft.com/office/drawing/2014/main" id="{38D4CEB1-AC32-4A31-9C91-1A6202EFE660}"/>
              </a:ext>
            </a:extLst>
          </p:cNvPr>
          <p:cNvSpPr/>
          <p:nvPr/>
        </p:nvSpPr>
        <p:spPr>
          <a:xfrm>
            <a:off x="3161601" y="1430778"/>
            <a:ext cx="5760640" cy="923330"/>
          </a:xfrm>
          <a:prstGeom prst="rect">
            <a:avLst/>
          </a:prstGeom>
        </p:spPr>
        <p:txBody>
          <a:bodyPr wrap="square">
            <a:spAutoFit/>
          </a:bodyPr>
          <a:lstStyle/>
          <a:p>
            <a:pPr algn="just"/>
            <a:r>
              <a:rPr lang="en-US" b="1" dirty="0" smtClean="0"/>
              <a:t>The fashion style </a:t>
            </a:r>
            <a:r>
              <a:rPr lang="en-US" b="1" dirty="0"/>
              <a:t>of </a:t>
            </a:r>
            <a:r>
              <a:rPr lang="en-US" b="1" dirty="0" smtClean="0"/>
              <a:t>people </a:t>
            </a:r>
            <a:r>
              <a:rPr lang="en-US" b="1" dirty="0"/>
              <a:t>who follow this type of music, includes </a:t>
            </a:r>
            <a:r>
              <a:rPr lang="en-US" b="1" dirty="0" smtClean="0"/>
              <a:t>baggy shirts </a:t>
            </a:r>
            <a:r>
              <a:rPr lang="en-US" b="1" dirty="0"/>
              <a:t>and </a:t>
            </a:r>
            <a:r>
              <a:rPr lang="en-US" b="1" dirty="0" smtClean="0"/>
              <a:t>sagging pants </a:t>
            </a:r>
            <a:r>
              <a:rPr lang="en-US" b="1" dirty="0"/>
              <a:t>with many pockets, </a:t>
            </a:r>
            <a:r>
              <a:rPr lang="en-US" b="1" dirty="0" smtClean="0"/>
              <a:t>hats usually worn </a:t>
            </a:r>
            <a:r>
              <a:rPr lang="en-US" b="1" dirty="0"/>
              <a:t>crooked, chains, sneakers, etc.</a:t>
            </a:r>
          </a:p>
        </p:txBody>
      </p:sp>
      <p:pic>
        <p:nvPicPr>
          <p:cNvPr id="3074" name="Picture 2" descr="50 Cent: Právo silnějšího | iREPORT – music&amp;style magazine">
            <a:extLst>
              <a:ext uri="{FF2B5EF4-FFF2-40B4-BE49-F238E27FC236}">
                <a16:creationId xmlns:a16="http://schemas.microsoft.com/office/drawing/2014/main" id="{A88D552F-6569-41BC-BA06-D5A45E380C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00292">
            <a:off x="415577" y="905872"/>
            <a:ext cx="2379053" cy="34327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AY Z Wins the Rights to Masters of His Own Albums | HYPEBEAST">
            <a:extLst>
              <a:ext uri="{FF2B5EF4-FFF2-40B4-BE49-F238E27FC236}">
                <a16:creationId xmlns:a16="http://schemas.microsoft.com/office/drawing/2014/main" id="{614B5E66-25B2-43B3-9D32-703423F1D8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36284">
            <a:off x="583645" y="4036315"/>
            <a:ext cx="3831329" cy="255262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90s Hip-Hop Fashion: 21 Brands &amp; Trends That Defined the Era">
            <a:extLst>
              <a:ext uri="{FF2B5EF4-FFF2-40B4-BE49-F238E27FC236}">
                <a16:creationId xmlns:a16="http://schemas.microsoft.com/office/drawing/2014/main" id="{98ACFB40-2EAE-4FB1-90E0-D2DFA3C706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25885">
            <a:off x="4465003" y="2930324"/>
            <a:ext cx="4237584" cy="2825055"/>
          </a:xfrm>
          <a:prstGeom prst="rect">
            <a:avLst/>
          </a:prstGeom>
          <a:noFill/>
          <a:extLst>
            <a:ext uri="{909E8E84-426E-40DD-AFC4-6F175D3DCCD1}">
              <a14:hiddenFill xmlns:a14="http://schemas.microsoft.com/office/drawing/2010/main">
                <a:solidFill>
                  <a:srgbClr val="FFFFFF"/>
                </a:solidFill>
              </a14:hiddenFill>
            </a:ext>
          </a:extLst>
        </p:spPr>
      </p:pic>
      <p:sp>
        <p:nvSpPr>
          <p:cNvPr id="9" name="Arrow: Right 8">
            <a:extLst>
              <a:ext uri="{FF2B5EF4-FFF2-40B4-BE49-F238E27FC236}">
                <a16:creationId xmlns:a16="http://schemas.microsoft.com/office/drawing/2014/main" id="{2C86DDC3-E87B-4CE9-9045-72C889293E98}"/>
              </a:ext>
            </a:extLst>
          </p:cNvPr>
          <p:cNvSpPr/>
          <p:nvPr/>
        </p:nvSpPr>
        <p:spPr>
          <a:xfrm>
            <a:off x="2927980" y="1546240"/>
            <a:ext cx="205430" cy="1604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5953720"/>
      </p:ext>
    </p:extLst>
  </p:cSld>
  <p:clrMapOvr>
    <a:masterClrMapping/>
  </p:clrMapOvr>
  <mc:AlternateContent xmlns:mc="http://schemas.openxmlformats.org/markup-compatibility/2006" xmlns:p15="http://schemas.microsoft.com/office/powerpoint/2012/main">
    <mc:Choice Requires="p15">
      <p:transition spd="med">
        <p15:prstTrans prst="wind"/>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B0B16A-E28A-4E19-A504-1703B751AD8D}"/>
              </a:ext>
            </a:extLst>
          </p:cNvPr>
          <p:cNvSpPr/>
          <p:nvPr/>
        </p:nvSpPr>
        <p:spPr>
          <a:xfrm>
            <a:off x="17748" y="4077072"/>
            <a:ext cx="9108504" cy="2862322"/>
          </a:xfrm>
          <a:prstGeom prst="rect">
            <a:avLst/>
          </a:prstGeom>
        </p:spPr>
        <p:txBody>
          <a:bodyPr wrap="square">
            <a:spAutoFit/>
          </a:bodyPr>
          <a:lstStyle/>
          <a:p>
            <a:pPr algn="just"/>
            <a:r>
              <a:rPr lang="el-GR" b="1" dirty="0" smtClean="0"/>
              <a:t>           </a:t>
            </a:r>
            <a:r>
              <a:rPr lang="en-US" b="1" dirty="0">
                <a:solidFill>
                  <a:srgbClr val="00B050"/>
                </a:solidFill>
              </a:rPr>
              <a:t>Fashion</a:t>
            </a:r>
            <a:r>
              <a:rPr lang="en-US" b="1" dirty="0"/>
              <a:t> nowadays operates in </a:t>
            </a:r>
            <a:r>
              <a:rPr lang="en-US" b="1" dirty="0">
                <a:solidFill>
                  <a:srgbClr val="00B050"/>
                </a:solidFill>
              </a:rPr>
              <a:t>two different directions. </a:t>
            </a:r>
            <a:r>
              <a:rPr lang="en-US" b="1" dirty="0"/>
              <a:t>On the one hand, </a:t>
            </a:r>
            <a:r>
              <a:rPr lang="en-US" b="1" dirty="0">
                <a:solidFill>
                  <a:srgbClr val="00B050"/>
                </a:solidFill>
              </a:rPr>
              <a:t>mass production to meet the needs of people</a:t>
            </a:r>
            <a:r>
              <a:rPr lang="en-US" b="1" dirty="0"/>
              <a:t> who have moved to the city and on the other, high culture (haute couture) for the elite of the middle class (bourgeoisie</a:t>
            </a:r>
            <a:r>
              <a:rPr lang="en-US" b="1" dirty="0" smtClean="0"/>
              <a:t>).</a:t>
            </a:r>
            <a:endParaRPr lang="el-GR" b="1" i="1" dirty="0" smtClean="0">
              <a:solidFill>
                <a:srgbClr val="00B050"/>
              </a:solidFill>
            </a:endParaRPr>
          </a:p>
          <a:p>
            <a:pPr algn="just"/>
            <a:endParaRPr lang="el-GR" b="1" dirty="0"/>
          </a:p>
          <a:p>
            <a:pPr algn="just"/>
            <a:r>
              <a:rPr lang="el-GR" b="1" dirty="0"/>
              <a:t>           </a:t>
            </a:r>
            <a:r>
              <a:rPr lang="en-US" b="1" dirty="0"/>
              <a:t>Worth set the rules and laid the foundations for a </a:t>
            </a:r>
            <a:r>
              <a:rPr lang="en-US" b="1" dirty="0">
                <a:solidFill>
                  <a:srgbClr val="00B050"/>
                </a:solidFill>
              </a:rPr>
              <a:t>custom couture </a:t>
            </a:r>
            <a:r>
              <a:rPr lang="en-US" b="1" dirty="0"/>
              <a:t>that would serve the </a:t>
            </a:r>
            <a:r>
              <a:rPr lang="en-US" b="1" dirty="0">
                <a:solidFill>
                  <a:srgbClr val="00B050"/>
                </a:solidFill>
              </a:rPr>
              <a:t>need for personalization</a:t>
            </a:r>
            <a:r>
              <a:rPr lang="en-US" b="1" dirty="0"/>
              <a:t> and </a:t>
            </a:r>
            <a:r>
              <a:rPr lang="en-US" b="1" dirty="0">
                <a:solidFill>
                  <a:srgbClr val="00B050"/>
                </a:solidFill>
              </a:rPr>
              <a:t>the theatricality of the nobles’ lives.</a:t>
            </a:r>
            <a:endParaRPr lang="el-GR" b="1" dirty="0">
              <a:solidFill>
                <a:srgbClr val="00B050"/>
              </a:solidFill>
            </a:endParaRPr>
          </a:p>
          <a:p>
            <a:pPr algn="just"/>
            <a:endParaRPr lang="el-GR" b="1" dirty="0"/>
          </a:p>
          <a:p>
            <a:pPr algn="just"/>
            <a:r>
              <a:rPr lang="el-GR" b="1" dirty="0"/>
              <a:t>           </a:t>
            </a:r>
            <a:r>
              <a:rPr lang="en-US" b="1" dirty="0"/>
              <a:t>Worth innovates in the history of clothing design, since he managed to </a:t>
            </a:r>
            <a:r>
              <a:rPr lang="en-US" b="1" dirty="0">
                <a:solidFill>
                  <a:srgbClr val="00B050"/>
                </a:solidFill>
              </a:rPr>
              <a:t>upgrade the tailor to a fashion designer</a:t>
            </a:r>
            <a:r>
              <a:rPr lang="en-US" b="1" dirty="0"/>
              <a:t> and </a:t>
            </a:r>
            <a:r>
              <a:rPr lang="en-US" b="1" dirty="0">
                <a:solidFill>
                  <a:srgbClr val="00B050"/>
                </a:solidFill>
              </a:rPr>
              <a:t>the craftsman to an </a:t>
            </a:r>
            <a:r>
              <a:rPr lang="en-US" b="1" dirty="0" smtClean="0">
                <a:solidFill>
                  <a:srgbClr val="00B050"/>
                </a:solidFill>
              </a:rPr>
              <a:t>artist.</a:t>
            </a:r>
            <a:endParaRPr lang="el-GR" b="1" dirty="0"/>
          </a:p>
          <a:p>
            <a:pPr algn="just"/>
            <a:endParaRPr lang="en-US" dirty="0"/>
          </a:p>
        </p:txBody>
      </p:sp>
      <p:sp>
        <p:nvSpPr>
          <p:cNvPr id="2" name="1 - Ορθογώνιο"/>
          <p:cNvSpPr/>
          <p:nvPr/>
        </p:nvSpPr>
        <p:spPr>
          <a:xfrm>
            <a:off x="0" y="0"/>
            <a:ext cx="9108504" cy="1107996"/>
          </a:xfrm>
          <a:prstGeom prst="rect">
            <a:avLst/>
          </a:prstGeom>
        </p:spPr>
        <p:txBody>
          <a:bodyPr wrap="square">
            <a:spAutoFit/>
          </a:bodyPr>
          <a:lstStyle/>
          <a:p>
            <a:pPr algn="ctr"/>
            <a:r>
              <a:rPr lang="en-US" sz="2400" b="1" dirty="0" smtClean="0">
                <a:solidFill>
                  <a:srgbClr val="00B050"/>
                </a:solidFill>
              </a:rPr>
              <a:t>Commercial or “ethical fashion”?</a:t>
            </a:r>
            <a:endParaRPr lang="el-GR" sz="2400" b="1" dirty="0">
              <a:solidFill>
                <a:srgbClr val="00B050"/>
              </a:solidFill>
            </a:endParaRPr>
          </a:p>
          <a:p>
            <a:pPr algn="ctr"/>
            <a:r>
              <a:rPr lang="el-GR" sz="2200" b="1" dirty="0">
                <a:solidFill>
                  <a:srgbClr val="FF0000"/>
                </a:solidFill>
              </a:rPr>
              <a:t>2.1. </a:t>
            </a:r>
            <a:r>
              <a:rPr lang="en-US" sz="2200" b="1" dirty="0" smtClean="0">
                <a:solidFill>
                  <a:srgbClr val="FF0000"/>
                </a:solidFill>
              </a:rPr>
              <a:t>The culture of fashion</a:t>
            </a:r>
            <a:endParaRPr lang="en-US" sz="2200" b="1" dirty="0">
              <a:solidFill>
                <a:srgbClr val="FF0000"/>
              </a:solidFill>
            </a:endParaRPr>
          </a:p>
          <a:p>
            <a:pPr algn="ctr"/>
            <a:r>
              <a:rPr lang="en-US" sz="2000" b="1" dirty="0">
                <a:solidFill>
                  <a:srgbClr val="6600FF"/>
                </a:solidFill>
              </a:rPr>
              <a:t>2.1.1.</a:t>
            </a:r>
            <a:r>
              <a:rPr lang="el-GR" sz="2000" b="1" dirty="0">
                <a:solidFill>
                  <a:srgbClr val="6600FF"/>
                </a:solidFill>
              </a:rPr>
              <a:t> </a:t>
            </a:r>
            <a:r>
              <a:rPr lang="en-US" sz="2000" b="1" dirty="0" smtClean="0">
                <a:solidFill>
                  <a:srgbClr val="6600FF"/>
                </a:solidFill>
              </a:rPr>
              <a:t>High Fashion </a:t>
            </a:r>
            <a:r>
              <a:rPr lang="el-GR" sz="2000" b="1" dirty="0" smtClean="0">
                <a:solidFill>
                  <a:srgbClr val="6600FF"/>
                </a:solidFill>
              </a:rPr>
              <a:t>(</a:t>
            </a:r>
            <a:r>
              <a:rPr lang="el-GR" sz="2000" b="1" dirty="0" err="1" smtClean="0">
                <a:solidFill>
                  <a:srgbClr val="6600FF"/>
                </a:solidFill>
              </a:rPr>
              <a:t>Haute</a:t>
            </a:r>
            <a:r>
              <a:rPr lang="el-GR" sz="2000" b="1" dirty="0" smtClean="0">
                <a:solidFill>
                  <a:srgbClr val="6600FF"/>
                </a:solidFill>
              </a:rPr>
              <a:t> </a:t>
            </a:r>
            <a:r>
              <a:rPr lang="el-GR" sz="2000" b="1" dirty="0" err="1">
                <a:solidFill>
                  <a:srgbClr val="6600FF"/>
                </a:solidFill>
              </a:rPr>
              <a:t>Couture</a:t>
            </a:r>
            <a:r>
              <a:rPr lang="el-GR" sz="2000" b="1" dirty="0">
                <a:solidFill>
                  <a:srgbClr val="6600FF"/>
                </a:solidFill>
              </a:rPr>
              <a:t>)</a:t>
            </a:r>
          </a:p>
        </p:txBody>
      </p:sp>
      <p:pic>
        <p:nvPicPr>
          <p:cNvPr id="6" name="Picture 5">
            <a:extLst>
              <a:ext uri="{FF2B5EF4-FFF2-40B4-BE49-F238E27FC236}">
                <a16:creationId xmlns:a16="http://schemas.microsoft.com/office/drawing/2014/main" id="{031BC4CE-A502-4F8A-B6FB-085A047992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4" y="21495"/>
            <a:ext cx="1728192" cy="850802"/>
          </a:xfrm>
          <a:prstGeom prst="rect">
            <a:avLst/>
          </a:prstGeom>
        </p:spPr>
      </p:pic>
      <p:pic>
        <p:nvPicPr>
          <p:cNvPr id="7" name="Picture 7" descr="C:\Users\bou\Desktop\PICS GEOGRAFY\flipping-green-moving-animated-arrow-with-gold-trim.gif">
            <a:extLst>
              <a:ext uri="{FF2B5EF4-FFF2-40B4-BE49-F238E27FC236}">
                <a16:creationId xmlns:a16="http://schemas.microsoft.com/office/drawing/2014/main" id="{20962F2A-78C7-4198-A122-0C4C0A8B4086}"/>
              </a:ext>
            </a:extLst>
          </p:cNvPr>
          <p:cNvPicPr>
            <a:picLocks noChangeAspect="1" noChangeArrowheads="1" noCrop="1"/>
          </p:cNvPicPr>
          <p:nvPr/>
        </p:nvPicPr>
        <p:blipFill>
          <a:blip r:embed="rId3" cstate="print"/>
          <a:srcRect/>
          <a:stretch>
            <a:fillRect/>
          </a:stretch>
        </p:blipFill>
        <p:spPr bwMode="auto">
          <a:xfrm>
            <a:off x="179512" y="4149080"/>
            <a:ext cx="355239" cy="216024"/>
          </a:xfrm>
          <a:prstGeom prst="rect">
            <a:avLst/>
          </a:prstGeom>
          <a:noFill/>
        </p:spPr>
      </p:pic>
      <p:pic>
        <p:nvPicPr>
          <p:cNvPr id="8" name="Picture 7" descr="C:\Users\bou\Desktop\PICS GEOGRAFY\flipping-green-moving-animated-arrow-with-gold-trim.gif">
            <a:extLst>
              <a:ext uri="{FF2B5EF4-FFF2-40B4-BE49-F238E27FC236}">
                <a16:creationId xmlns:a16="http://schemas.microsoft.com/office/drawing/2014/main" id="{8AC2FB4A-E55E-4D3A-BE38-EF92368CDA98}"/>
              </a:ext>
            </a:extLst>
          </p:cNvPr>
          <p:cNvPicPr>
            <a:picLocks noChangeAspect="1" noChangeArrowheads="1" noCrop="1"/>
          </p:cNvPicPr>
          <p:nvPr/>
        </p:nvPicPr>
        <p:blipFill>
          <a:blip r:embed="rId3" cstate="print"/>
          <a:srcRect/>
          <a:stretch>
            <a:fillRect/>
          </a:stretch>
        </p:blipFill>
        <p:spPr bwMode="auto">
          <a:xfrm>
            <a:off x="185238" y="5261721"/>
            <a:ext cx="355239" cy="216024"/>
          </a:xfrm>
          <a:prstGeom prst="rect">
            <a:avLst/>
          </a:prstGeom>
          <a:noFill/>
        </p:spPr>
      </p:pic>
      <p:pic>
        <p:nvPicPr>
          <p:cNvPr id="9" name="Picture 7" descr="C:\Users\bou\Desktop\PICS GEOGRAFY\flipping-green-moving-animated-arrow-with-gold-trim.gif">
            <a:extLst>
              <a:ext uri="{FF2B5EF4-FFF2-40B4-BE49-F238E27FC236}">
                <a16:creationId xmlns:a16="http://schemas.microsoft.com/office/drawing/2014/main" id="{3515C6A3-8295-4F09-8A67-BE3FBDB26244}"/>
              </a:ext>
            </a:extLst>
          </p:cNvPr>
          <p:cNvPicPr>
            <a:picLocks noChangeAspect="1" noChangeArrowheads="1" noCrop="1"/>
          </p:cNvPicPr>
          <p:nvPr/>
        </p:nvPicPr>
        <p:blipFill>
          <a:blip r:embed="rId3" cstate="print"/>
          <a:srcRect/>
          <a:stretch>
            <a:fillRect/>
          </a:stretch>
        </p:blipFill>
        <p:spPr bwMode="auto">
          <a:xfrm>
            <a:off x="197027" y="6093296"/>
            <a:ext cx="355239" cy="216024"/>
          </a:xfrm>
          <a:prstGeom prst="rect">
            <a:avLst/>
          </a:prstGeom>
          <a:noFill/>
        </p:spPr>
      </p:pic>
      <p:pic>
        <p:nvPicPr>
          <p:cNvPr id="10" name="Picture 9">
            <a:extLst>
              <a:ext uri="{FF2B5EF4-FFF2-40B4-BE49-F238E27FC236}">
                <a16:creationId xmlns:a16="http://schemas.microsoft.com/office/drawing/2014/main" id="{06C3E54F-1ED9-401C-8B54-7133BB993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29087">
            <a:off x="79748" y="1436173"/>
            <a:ext cx="3266058" cy="1825150"/>
          </a:xfrm>
          <a:prstGeom prst="rect">
            <a:avLst/>
          </a:prstGeom>
        </p:spPr>
      </p:pic>
      <p:pic>
        <p:nvPicPr>
          <p:cNvPr id="12" name="Picture 11">
            <a:extLst>
              <a:ext uri="{FF2B5EF4-FFF2-40B4-BE49-F238E27FC236}">
                <a16:creationId xmlns:a16="http://schemas.microsoft.com/office/drawing/2014/main" id="{B3EF41A3-DB60-40FF-B5D8-F1C3DC4C39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71817">
            <a:off x="3369364" y="1465307"/>
            <a:ext cx="2722968" cy="2178375"/>
          </a:xfrm>
          <a:prstGeom prst="rect">
            <a:avLst/>
          </a:prstGeom>
        </p:spPr>
      </p:pic>
      <p:pic>
        <p:nvPicPr>
          <p:cNvPr id="14" name="Picture 13">
            <a:extLst>
              <a:ext uri="{FF2B5EF4-FFF2-40B4-BE49-F238E27FC236}">
                <a16:creationId xmlns:a16="http://schemas.microsoft.com/office/drawing/2014/main" id="{4DA78940-43BB-4CD0-9ACC-7C804715D8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18090">
            <a:off x="6106531" y="1642187"/>
            <a:ext cx="2868105" cy="2152690"/>
          </a:xfrm>
          <a:prstGeom prst="rect">
            <a:avLst/>
          </a:prstGeom>
        </p:spPr>
      </p:pic>
    </p:spTree>
    <p:extLst>
      <p:ext uri="{BB962C8B-B14F-4D97-AF65-F5344CB8AC3E}">
        <p14:creationId xmlns:p14="http://schemas.microsoft.com/office/powerpoint/2010/main" val="2961667912"/>
      </p:ext>
    </p:extLst>
  </p:cSld>
  <p:clrMapOvr>
    <a:masterClrMapping/>
  </p:clrMapOvr>
  <mc:AlternateContent xmlns:mc="http://schemas.openxmlformats.org/markup-compatibility/2006" xmlns:p14="http://schemas.microsoft.com/office/powerpoint/2010/main">
    <mc:Choice Requires="p14">
      <p:transition spd="med">
        <p14:flip dir="l"/>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08504" cy="1107996"/>
          </a:xfrm>
          <a:prstGeom prst="rect">
            <a:avLst/>
          </a:prstGeom>
        </p:spPr>
        <p:txBody>
          <a:bodyPr wrap="square">
            <a:spAutoFit/>
          </a:bodyPr>
          <a:lstStyle/>
          <a:p>
            <a:pPr algn="ctr"/>
            <a:r>
              <a:rPr lang="en-US" sz="2400" b="1" dirty="0" smtClean="0">
                <a:solidFill>
                  <a:srgbClr val="00B050"/>
                </a:solidFill>
              </a:rPr>
              <a:t>Commercial or “ethical fashion”?</a:t>
            </a:r>
            <a:endParaRPr lang="el-GR" sz="2400" b="1" dirty="0">
              <a:solidFill>
                <a:srgbClr val="00B050"/>
              </a:solidFill>
            </a:endParaRPr>
          </a:p>
          <a:p>
            <a:pPr algn="ctr"/>
            <a:r>
              <a:rPr lang="el-GR" sz="2200" b="1" dirty="0">
                <a:solidFill>
                  <a:srgbClr val="FF0000"/>
                </a:solidFill>
              </a:rPr>
              <a:t>2.1. </a:t>
            </a:r>
            <a:r>
              <a:rPr lang="en-US" sz="2200" b="1" dirty="0" smtClean="0">
                <a:solidFill>
                  <a:srgbClr val="FF0000"/>
                </a:solidFill>
              </a:rPr>
              <a:t>The culture of fashion</a:t>
            </a:r>
            <a:endParaRPr lang="en-US" sz="2200" b="1" dirty="0">
              <a:solidFill>
                <a:srgbClr val="FF0000"/>
              </a:solidFill>
            </a:endParaRPr>
          </a:p>
          <a:p>
            <a:pPr algn="ctr"/>
            <a:r>
              <a:rPr lang="en-US" sz="2000" b="1" dirty="0">
                <a:solidFill>
                  <a:srgbClr val="6600FF"/>
                </a:solidFill>
              </a:rPr>
              <a:t>2.1.</a:t>
            </a:r>
            <a:r>
              <a:rPr lang="el-GR" sz="2000" b="1" dirty="0">
                <a:solidFill>
                  <a:srgbClr val="6600FF"/>
                </a:solidFill>
              </a:rPr>
              <a:t>2</a:t>
            </a:r>
            <a:r>
              <a:rPr lang="en-US" sz="2000" b="1" dirty="0">
                <a:solidFill>
                  <a:srgbClr val="6600FF"/>
                </a:solidFill>
              </a:rPr>
              <a:t>.</a:t>
            </a:r>
            <a:r>
              <a:rPr lang="el-GR" sz="2000" b="1" dirty="0">
                <a:solidFill>
                  <a:srgbClr val="6600FF"/>
                </a:solidFill>
              </a:rPr>
              <a:t> </a:t>
            </a:r>
            <a:r>
              <a:rPr lang="en-US" sz="2000" b="1" dirty="0" smtClean="0">
                <a:solidFill>
                  <a:srgbClr val="6600FF"/>
                </a:solidFill>
              </a:rPr>
              <a:t>Ready-to-wear clothing</a:t>
            </a:r>
            <a:r>
              <a:rPr lang="el-GR" sz="2000" b="1" dirty="0" smtClean="0">
                <a:solidFill>
                  <a:srgbClr val="6600FF"/>
                </a:solidFill>
              </a:rPr>
              <a:t> </a:t>
            </a:r>
            <a:r>
              <a:rPr lang="en-US" sz="2000" b="1" dirty="0">
                <a:solidFill>
                  <a:srgbClr val="6600FF"/>
                </a:solidFill>
              </a:rPr>
              <a:t>(Prêt a porter)</a:t>
            </a:r>
            <a:endParaRPr lang="el-GR" sz="2000" b="1" dirty="0">
              <a:solidFill>
                <a:srgbClr val="6600FF"/>
              </a:solidFill>
            </a:endParaRPr>
          </a:p>
        </p:txBody>
      </p:sp>
      <p:pic>
        <p:nvPicPr>
          <p:cNvPr id="6" name="Picture 5">
            <a:extLst>
              <a:ext uri="{FF2B5EF4-FFF2-40B4-BE49-F238E27FC236}">
                <a16:creationId xmlns:a16="http://schemas.microsoft.com/office/drawing/2014/main" id="{031BC4CE-A502-4F8A-B6FB-085A047992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4" y="21495"/>
            <a:ext cx="1728192" cy="850802"/>
          </a:xfrm>
          <a:prstGeom prst="rect">
            <a:avLst/>
          </a:prstGeom>
        </p:spPr>
      </p:pic>
      <p:sp>
        <p:nvSpPr>
          <p:cNvPr id="4" name="Title 1">
            <a:extLst>
              <a:ext uri="{FF2B5EF4-FFF2-40B4-BE49-F238E27FC236}">
                <a16:creationId xmlns:a16="http://schemas.microsoft.com/office/drawing/2014/main" id="{183A9830-AC57-4158-A34E-B693C0619540}"/>
              </a:ext>
            </a:extLst>
          </p:cNvPr>
          <p:cNvSpPr>
            <a:spLocks noGrp="1"/>
          </p:cNvSpPr>
          <p:nvPr>
            <p:ph type="ctrTitle"/>
          </p:nvPr>
        </p:nvSpPr>
        <p:spPr>
          <a:xfrm>
            <a:off x="3798784" y="1543445"/>
            <a:ext cx="5021688" cy="4610466"/>
          </a:xfrm>
        </p:spPr>
        <p:txBody>
          <a:bodyPr>
            <a:noAutofit/>
          </a:bodyPr>
          <a:lstStyle/>
          <a:p>
            <a:pPr algn="just"/>
            <a:r>
              <a:rPr lang="el-GR" sz="1800" b="1" dirty="0" smtClean="0">
                <a:latin typeface="+mn-lt"/>
              </a:rPr>
              <a:t>        </a:t>
            </a:r>
            <a:r>
              <a:rPr lang="en-US" sz="1800" b="1" dirty="0" smtClean="0">
                <a:latin typeface="+mn-lt"/>
              </a:rPr>
              <a:t>At the beginning of the 20</a:t>
            </a:r>
            <a:r>
              <a:rPr lang="en-US" sz="1800" b="1" baseline="30000" dirty="0" smtClean="0">
                <a:latin typeface="+mn-lt"/>
              </a:rPr>
              <a:t>th</a:t>
            </a:r>
            <a:r>
              <a:rPr lang="en-US" sz="1800" b="1" dirty="0" smtClean="0">
                <a:latin typeface="+mn-lt"/>
              </a:rPr>
              <a:t> century, with the advancements in  transportation, construction technology and communications, the </a:t>
            </a:r>
            <a:r>
              <a:rPr lang="en-US" sz="1800" b="1" dirty="0" smtClean="0">
                <a:solidFill>
                  <a:srgbClr val="FF0000"/>
                </a:solidFill>
                <a:latin typeface="+mn-lt"/>
              </a:rPr>
              <a:t>creation of department stores </a:t>
            </a:r>
            <a:r>
              <a:rPr lang="en-US" sz="1800" b="1" dirty="0" smtClean="0">
                <a:latin typeface="+mn-lt"/>
              </a:rPr>
              <a:t>selling </a:t>
            </a:r>
            <a:r>
              <a:rPr lang="en-US" sz="1800" b="1" dirty="0" smtClean="0">
                <a:solidFill>
                  <a:srgbClr val="FF0000"/>
                </a:solidFill>
                <a:latin typeface="+mn-lt"/>
              </a:rPr>
              <a:t>large quantities of various products</a:t>
            </a:r>
            <a:r>
              <a:rPr lang="en-US" sz="1800" b="1" dirty="0">
                <a:latin typeface="+mn-lt"/>
              </a:rPr>
              <a:t> </a:t>
            </a:r>
            <a:r>
              <a:rPr lang="en-US" sz="1800" b="1" dirty="0" smtClean="0">
                <a:latin typeface="+mn-lt"/>
              </a:rPr>
              <a:t>is made possible.  </a:t>
            </a:r>
            <a:r>
              <a:rPr lang="en-US" sz="1800" b="1" i="1" dirty="0" smtClean="0">
                <a:solidFill>
                  <a:srgbClr val="FF0000"/>
                </a:solidFill>
                <a:latin typeface="+mn-lt"/>
              </a:rPr>
              <a:t> </a:t>
            </a:r>
            <a:r>
              <a:rPr lang="el-GR" sz="1800" b="1" i="1" dirty="0" smtClean="0">
                <a:solidFill>
                  <a:srgbClr val="FF0000"/>
                </a:solidFill>
                <a:latin typeface="+mn-lt"/>
              </a:rPr>
              <a:t/>
            </a:r>
            <a:br>
              <a:rPr lang="el-GR" sz="1800" b="1" i="1" dirty="0" smtClean="0">
                <a:solidFill>
                  <a:srgbClr val="FF0000"/>
                </a:solidFill>
                <a:latin typeface="+mn-lt"/>
              </a:rPr>
            </a:br>
            <a:r>
              <a:rPr lang="el-GR" sz="1800" b="1" dirty="0" smtClean="0">
                <a:latin typeface="+mn-lt"/>
              </a:rPr>
              <a:t> </a:t>
            </a:r>
            <a:br>
              <a:rPr lang="el-GR" sz="1800" b="1" dirty="0" smtClean="0">
                <a:latin typeface="+mn-lt"/>
              </a:rPr>
            </a:br>
            <a:r>
              <a:rPr lang="el-GR" sz="1800" b="1" dirty="0" smtClean="0">
                <a:latin typeface="+mn-lt"/>
              </a:rPr>
              <a:t>         </a:t>
            </a:r>
            <a:r>
              <a:rPr lang="en-US" sz="1800" b="1" dirty="0" smtClean="0">
                <a:latin typeface="+mn-lt"/>
              </a:rPr>
              <a:t>Consequently, the </a:t>
            </a:r>
            <a:r>
              <a:rPr lang="en-US" sz="1800" b="1" dirty="0" smtClean="0">
                <a:solidFill>
                  <a:srgbClr val="FF0000"/>
                </a:solidFill>
                <a:latin typeface="+mn-lt"/>
              </a:rPr>
              <a:t>new clothing trend, ready to wear,</a:t>
            </a:r>
            <a:r>
              <a:rPr lang="en-US" sz="1800" b="1" dirty="0" smtClean="0">
                <a:latin typeface="+mn-lt"/>
              </a:rPr>
              <a:t> offers people the opportunity to </a:t>
            </a:r>
            <a:r>
              <a:rPr lang="en-US" sz="1800" b="1" dirty="0" smtClean="0">
                <a:solidFill>
                  <a:srgbClr val="FF0000"/>
                </a:solidFill>
                <a:latin typeface="+mn-lt"/>
              </a:rPr>
              <a:t>follow the fast pace of everyday life, while being elegant at the same time.  </a:t>
            </a:r>
            <a:r>
              <a:rPr lang="el-GR" sz="1800" b="1" dirty="0" smtClean="0">
                <a:latin typeface="+mn-lt"/>
              </a:rPr>
              <a:t/>
            </a:r>
            <a:br>
              <a:rPr lang="el-GR" sz="1800" b="1" dirty="0" smtClean="0">
                <a:latin typeface="+mn-lt"/>
              </a:rPr>
            </a:br>
            <a:r>
              <a:rPr lang="el-GR" sz="1800" b="1" dirty="0" smtClean="0">
                <a:latin typeface="+mn-lt"/>
              </a:rPr>
              <a:t> </a:t>
            </a:r>
            <a:br>
              <a:rPr lang="el-GR" sz="1800" b="1" dirty="0" smtClean="0">
                <a:latin typeface="+mn-lt"/>
              </a:rPr>
            </a:br>
            <a:r>
              <a:rPr lang="el-GR" sz="1800" b="1" dirty="0" smtClean="0">
                <a:latin typeface="+mn-lt"/>
              </a:rPr>
              <a:t>         </a:t>
            </a:r>
            <a:r>
              <a:rPr lang="en-US" sz="1800" b="1" dirty="0" smtClean="0">
                <a:latin typeface="+mn-lt"/>
              </a:rPr>
              <a:t>Modern youth constitute an important group of consumers who have left haute couture behind and demand cheap fashion, closer to their existentialism. Thus, </a:t>
            </a:r>
            <a:r>
              <a:rPr lang="en-US" sz="1800" b="1" dirty="0" smtClean="0">
                <a:solidFill>
                  <a:srgbClr val="FF0000"/>
                </a:solidFill>
                <a:latin typeface="+mn-lt"/>
              </a:rPr>
              <a:t>fashion loses its elitist character</a:t>
            </a:r>
            <a:r>
              <a:rPr lang="en-US" sz="1800" b="1" dirty="0" smtClean="0">
                <a:latin typeface="+mn-lt"/>
              </a:rPr>
              <a:t> and </a:t>
            </a:r>
            <a:r>
              <a:rPr lang="en-US" sz="1800" b="1" dirty="0" smtClean="0">
                <a:solidFill>
                  <a:srgbClr val="FF0000"/>
                </a:solidFill>
                <a:latin typeface="+mn-lt"/>
              </a:rPr>
              <a:t>is transformed into a mass phenomenon.</a:t>
            </a:r>
            <a:endParaRPr lang="en-US" sz="1800" b="1" i="1" dirty="0">
              <a:solidFill>
                <a:srgbClr val="FF0000"/>
              </a:solidFill>
              <a:latin typeface="+mn-lt"/>
            </a:endParaRPr>
          </a:p>
        </p:txBody>
      </p:sp>
      <p:pic>
        <p:nvPicPr>
          <p:cNvPr id="5" name="Picture 4">
            <a:extLst>
              <a:ext uri="{FF2B5EF4-FFF2-40B4-BE49-F238E27FC236}">
                <a16:creationId xmlns:a16="http://schemas.microsoft.com/office/drawing/2014/main" id="{91DC4782-3BF2-47F2-A3CB-0099A35D81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19227">
            <a:off x="678488" y="1087014"/>
            <a:ext cx="2441808" cy="3110160"/>
          </a:xfrm>
          <a:prstGeom prst="rect">
            <a:avLst/>
          </a:prstGeom>
        </p:spPr>
      </p:pic>
      <p:pic>
        <p:nvPicPr>
          <p:cNvPr id="8" name="Picture 7">
            <a:extLst>
              <a:ext uri="{FF2B5EF4-FFF2-40B4-BE49-F238E27FC236}">
                <a16:creationId xmlns:a16="http://schemas.microsoft.com/office/drawing/2014/main" id="{0862731C-DC32-4225-8D01-578F13DF0E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28818">
            <a:off x="772372" y="4320353"/>
            <a:ext cx="2336696" cy="2330021"/>
          </a:xfrm>
          <a:prstGeom prst="rect">
            <a:avLst/>
          </a:prstGeom>
        </p:spPr>
      </p:pic>
      <p:pic>
        <p:nvPicPr>
          <p:cNvPr id="13" name="Picture 2" descr="C:\Users\bou\Desktop\PICS GEOGRAFY\arrow5-red.gif">
            <a:extLst>
              <a:ext uri="{FF2B5EF4-FFF2-40B4-BE49-F238E27FC236}">
                <a16:creationId xmlns:a16="http://schemas.microsoft.com/office/drawing/2014/main" id="{9D5917B8-4640-42CB-B41F-C73233A89602}"/>
              </a:ext>
            </a:extLst>
          </p:cNvPr>
          <p:cNvPicPr>
            <a:picLocks noChangeAspect="1" noChangeArrowheads="1"/>
          </p:cNvPicPr>
          <p:nvPr/>
        </p:nvPicPr>
        <p:blipFill>
          <a:blip r:embed="rId5" cstate="print"/>
          <a:srcRect/>
          <a:stretch>
            <a:fillRect/>
          </a:stretch>
        </p:blipFill>
        <p:spPr bwMode="auto">
          <a:xfrm>
            <a:off x="3830207" y="1506320"/>
            <a:ext cx="323528" cy="237149"/>
          </a:xfrm>
          <a:prstGeom prst="rect">
            <a:avLst/>
          </a:prstGeom>
          <a:noFill/>
        </p:spPr>
      </p:pic>
      <p:pic>
        <p:nvPicPr>
          <p:cNvPr id="14" name="Picture 2" descr="C:\Users\bou\Desktop\PICS GEOGRAFY\arrow5-red.gif">
            <a:extLst>
              <a:ext uri="{FF2B5EF4-FFF2-40B4-BE49-F238E27FC236}">
                <a16:creationId xmlns:a16="http://schemas.microsoft.com/office/drawing/2014/main" id="{523235ED-2A2C-4F85-9CC2-2EFD50DEF748}"/>
              </a:ext>
            </a:extLst>
          </p:cNvPr>
          <p:cNvPicPr>
            <a:picLocks noChangeAspect="1" noChangeArrowheads="1"/>
          </p:cNvPicPr>
          <p:nvPr/>
        </p:nvPicPr>
        <p:blipFill>
          <a:blip r:embed="rId5" cstate="print"/>
          <a:srcRect/>
          <a:stretch>
            <a:fillRect/>
          </a:stretch>
        </p:blipFill>
        <p:spPr bwMode="auto">
          <a:xfrm>
            <a:off x="3856467" y="3134567"/>
            <a:ext cx="323528" cy="237149"/>
          </a:xfrm>
          <a:prstGeom prst="rect">
            <a:avLst/>
          </a:prstGeom>
          <a:noFill/>
        </p:spPr>
      </p:pic>
      <p:pic>
        <p:nvPicPr>
          <p:cNvPr id="15" name="Picture 2" descr="C:\Users\bou\Desktop\PICS GEOGRAFY\arrow5-red.gif">
            <a:extLst>
              <a:ext uri="{FF2B5EF4-FFF2-40B4-BE49-F238E27FC236}">
                <a16:creationId xmlns:a16="http://schemas.microsoft.com/office/drawing/2014/main" id="{E432AACD-3CAE-4D3A-A98C-8CD38CAE7AF4}"/>
              </a:ext>
            </a:extLst>
          </p:cNvPr>
          <p:cNvPicPr>
            <a:picLocks noChangeAspect="1" noChangeArrowheads="1"/>
          </p:cNvPicPr>
          <p:nvPr/>
        </p:nvPicPr>
        <p:blipFill>
          <a:blip r:embed="rId5" cstate="print"/>
          <a:srcRect/>
          <a:stretch>
            <a:fillRect/>
          </a:stretch>
        </p:blipFill>
        <p:spPr bwMode="auto">
          <a:xfrm>
            <a:off x="3798784" y="4525664"/>
            <a:ext cx="323528" cy="237149"/>
          </a:xfrm>
          <a:prstGeom prst="rect">
            <a:avLst/>
          </a:prstGeom>
          <a:noFill/>
        </p:spPr>
      </p:pic>
    </p:spTree>
    <p:extLst>
      <p:ext uri="{BB962C8B-B14F-4D97-AF65-F5344CB8AC3E}">
        <p14:creationId xmlns:p14="http://schemas.microsoft.com/office/powerpoint/2010/main" val="3100749633"/>
      </p:ext>
    </p:extLst>
  </p:cSld>
  <p:clrMapOvr>
    <a:masterClrMapping/>
  </p:clrMapOvr>
  <p:transition spd="med">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08504" cy="1107996"/>
          </a:xfrm>
          <a:prstGeom prst="rect">
            <a:avLst/>
          </a:prstGeom>
        </p:spPr>
        <p:txBody>
          <a:bodyPr wrap="square">
            <a:spAutoFit/>
          </a:bodyPr>
          <a:lstStyle/>
          <a:p>
            <a:pPr algn="ctr"/>
            <a:r>
              <a:rPr lang="en-US" sz="2400" b="1" dirty="0" smtClean="0">
                <a:solidFill>
                  <a:srgbClr val="00B050"/>
                </a:solidFill>
              </a:rPr>
              <a:t>Commercial or “ethical fashion”?</a:t>
            </a:r>
            <a:endParaRPr lang="el-GR" sz="2400" b="1" dirty="0">
              <a:solidFill>
                <a:srgbClr val="00B050"/>
              </a:solidFill>
            </a:endParaRPr>
          </a:p>
          <a:p>
            <a:pPr algn="ctr"/>
            <a:r>
              <a:rPr lang="el-GR" sz="2200" b="1" dirty="0">
                <a:solidFill>
                  <a:srgbClr val="FF0000"/>
                </a:solidFill>
              </a:rPr>
              <a:t>2.1. </a:t>
            </a:r>
            <a:r>
              <a:rPr lang="en-US" sz="2200" b="1" dirty="0" smtClean="0">
                <a:solidFill>
                  <a:srgbClr val="FF0000"/>
                </a:solidFill>
              </a:rPr>
              <a:t>The culture of fashion</a:t>
            </a:r>
            <a:endParaRPr lang="en-US" sz="2200" b="1" dirty="0">
              <a:solidFill>
                <a:srgbClr val="FF0000"/>
              </a:solidFill>
            </a:endParaRPr>
          </a:p>
          <a:p>
            <a:pPr algn="ctr"/>
            <a:r>
              <a:rPr lang="en-US" sz="2000" b="1" dirty="0">
                <a:solidFill>
                  <a:srgbClr val="6600FF"/>
                </a:solidFill>
              </a:rPr>
              <a:t>2.1.</a:t>
            </a:r>
            <a:r>
              <a:rPr lang="el-GR" sz="2000" b="1" dirty="0">
                <a:solidFill>
                  <a:srgbClr val="6600FF"/>
                </a:solidFill>
              </a:rPr>
              <a:t>3</a:t>
            </a:r>
            <a:r>
              <a:rPr lang="en-US" sz="2000" b="1" dirty="0">
                <a:solidFill>
                  <a:srgbClr val="6600FF"/>
                </a:solidFill>
              </a:rPr>
              <a:t>.</a:t>
            </a:r>
            <a:r>
              <a:rPr lang="el-GR" sz="2000" b="1" dirty="0">
                <a:solidFill>
                  <a:srgbClr val="6600FF"/>
                </a:solidFill>
              </a:rPr>
              <a:t> </a:t>
            </a:r>
            <a:r>
              <a:rPr lang="en-US" sz="2000" b="1" dirty="0" smtClean="0">
                <a:solidFill>
                  <a:srgbClr val="6600FF"/>
                </a:solidFill>
              </a:rPr>
              <a:t>Anti-fashion</a:t>
            </a:r>
            <a:endParaRPr lang="el-GR" sz="2000" b="1" dirty="0">
              <a:solidFill>
                <a:srgbClr val="6600FF"/>
              </a:solidFill>
            </a:endParaRPr>
          </a:p>
        </p:txBody>
      </p:sp>
      <p:pic>
        <p:nvPicPr>
          <p:cNvPr id="6" name="Picture 5">
            <a:extLst>
              <a:ext uri="{FF2B5EF4-FFF2-40B4-BE49-F238E27FC236}">
                <a16:creationId xmlns:a16="http://schemas.microsoft.com/office/drawing/2014/main" id="{031BC4CE-A502-4F8A-B6FB-085A047992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4" y="21495"/>
            <a:ext cx="1728192" cy="850802"/>
          </a:xfrm>
          <a:prstGeom prst="rect">
            <a:avLst/>
          </a:prstGeom>
        </p:spPr>
      </p:pic>
      <p:sp>
        <p:nvSpPr>
          <p:cNvPr id="3" name="Rectangle 2">
            <a:extLst>
              <a:ext uri="{FF2B5EF4-FFF2-40B4-BE49-F238E27FC236}">
                <a16:creationId xmlns:a16="http://schemas.microsoft.com/office/drawing/2014/main" id="{277F81F5-8788-45B2-AC48-3BBAF6EF72F4}"/>
              </a:ext>
            </a:extLst>
          </p:cNvPr>
          <p:cNvSpPr/>
          <p:nvPr/>
        </p:nvSpPr>
        <p:spPr>
          <a:xfrm>
            <a:off x="107503" y="4437112"/>
            <a:ext cx="8897951" cy="2308324"/>
          </a:xfrm>
          <a:prstGeom prst="rect">
            <a:avLst/>
          </a:prstGeom>
        </p:spPr>
        <p:txBody>
          <a:bodyPr wrap="square">
            <a:spAutoFit/>
          </a:bodyPr>
          <a:lstStyle/>
          <a:p>
            <a:pPr algn="just"/>
            <a:r>
              <a:rPr lang="el-GR" b="1" dirty="0"/>
              <a:t>        </a:t>
            </a:r>
            <a:r>
              <a:rPr lang="en-US" b="1" dirty="0">
                <a:solidFill>
                  <a:srgbClr val="009900"/>
                </a:solidFill>
              </a:rPr>
              <a:t>Anti-fashion</a:t>
            </a:r>
            <a:r>
              <a:rPr lang="en-US" b="1" dirty="0"/>
              <a:t> is the product of a perspective </a:t>
            </a:r>
            <a:r>
              <a:rPr lang="en-US" b="1" dirty="0">
                <a:solidFill>
                  <a:srgbClr val="009900"/>
                </a:solidFill>
              </a:rPr>
              <a:t>advocating the death of haute couture</a:t>
            </a:r>
            <a:r>
              <a:rPr lang="en-US" b="1" dirty="0"/>
              <a:t>. "Haute couture is dead, I want to touch the street woman of everyday life," said Emmanuel Kahn (1964</a:t>
            </a:r>
            <a:r>
              <a:rPr lang="en-US" b="1" dirty="0" smtClean="0"/>
              <a:t>).</a:t>
            </a:r>
            <a:endParaRPr lang="en-US" b="1" dirty="0"/>
          </a:p>
          <a:p>
            <a:pPr algn="just"/>
            <a:endParaRPr lang="el-GR" b="1" dirty="0"/>
          </a:p>
          <a:p>
            <a:pPr algn="just"/>
            <a:r>
              <a:rPr lang="el-GR" b="1" dirty="0"/>
              <a:t>        </a:t>
            </a:r>
            <a:r>
              <a:rPr lang="en-US" b="1" dirty="0"/>
              <a:t>In order to show their reaction, young people </a:t>
            </a:r>
            <a:r>
              <a:rPr lang="en-US" b="1" dirty="0">
                <a:solidFill>
                  <a:srgbClr val="009900"/>
                </a:solidFill>
              </a:rPr>
              <a:t>adopt the hippie look</a:t>
            </a:r>
            <a:r>
              <a:rPr lang="en-US" b="1" dirty="0"/>
              <a:t>. Men and women have long hair, wear sandals, jeans, etc. Their </a:t>
            </a:r>
            <a:r>
              <a:rPr lang="en-US" b="1" dirty="0">
                <a:solidFill>
                  <a:srgbClr val="009900"/>
                </a:solidFill>
              </a:rPr>
              <a:t>theory</a:t>
            </a:r>
            <a:r>
              <a:rPr lang="en-US" b="1" dirty="0"/>
              <a:t> is that </a:t>
            </a:r>
            <a:r>
              <a:rPr lang="en-US" b="1" dirty="0">
                <a:solidFill>
                  <a:srgbClr val="009900"/>
                </a:solidFill>
              </a:rPr>
              <a:t>frugal living can replace the phenomenon of non-stop consumption.</a:t>
            </a:r>
            <a:endParaRPr lang="el-GR" b="1" dirty="0">
              <a:solidFill>
                <a:srgbClr val="009900"/>
              </a:solidFill>
            </a:endParaRPr>
          </a:p>
          <a:p>
            <a:pPr algn="just"/>
            <a:endParaRPr lang="en-US" i="1" dirty="0">
              <a:solidFill>
                <a:srgbClr val="00B050"/>
              </a:solidFill>
            </a:endParaRPr>
          </a:p>
        </p:txBody>
      </p:sp>
      <p:pic>
        <p:nvPicPr>
          <p:cNvPr id="5" name="Picture 4">
            <a:extLst>
              <a:ext uri="{FF2B5EF4-FFF2-40B4-BE49-F238E27FC236}">
                <a16:creationId xmlns:a16="http://schemas.microsoft.com/office/drawing/2014/main" id="{C5E8F4BA-A09C-4CEB-8511-5AA04A2A13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30645">
            <a:off x="199509" y="1322056"/>
            <a:ext cx="2744401" cy="2197664"/>
          </a:xfrm>
          <a:prstGeom prst="rect">
            <a:avLst/>
          </a:prstGeom>
        </p:spPr>
      </p:pic>
      <p:pic>
        <p:nvPicPr>
          <p:cNvPr id="8" name="Picture 7">
            <a:extLst>
              <a:ext uri="{FF2B5EF4-FFF2-40B4-BE49-F238E27FC236}">
                <a16:creationId xmlns:a16="http://schemas.microsoft.com/office/drawing/2014/main" id="{39961707-96F4-4699-87E5-23A39E9D47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57790">
            <a:off x="3183681" y="1251491"/>
            <a:ext cx="2760030" cy="2373625"/>
          </a:xfrm>
          <a:prstGeom prst="rect">
            <a:avLst/>
          </a:prstGeom>
        </p:spPr>
      </p:pic>
      <p:pic>
        <p:nvPicPr>
          <p:cNvPr id="12" name="Picture 11">
            <a:extLst>
              <a:ext uri="{FF2B5EF4-FFF2-40B4-BE49-F238E27FC236}">
                <a16:creationId xmlns:a16="http://schemas.microsoft.com/office/drawing/2014/main" id="{08DED9C0-EBC0-4AA6-8EC7-9E25AD779B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30495">
            <a:off x="6522487" y="1104516"/>
            <a:ext cx="2160240" cy="2845344"/>
          </a:xfrm>
          <a:prstGeom prst="rect">
            <a:avLst/>
          </a:prstGeom>
        </p:spPr>
      </p:pic>
      <p:pic>
        <p:nvPicPr>
          <p:cNvPr id="13" name="Picture 7" descr="C:\Users\bou\Desktop\PICS GEOGRAFY\flipping-green-moving-animated-arrow-with-gold-trim.gif">
            <a:extLst>
              <a:ext uri="{FF2B5EF4-FFF2-40B4-BE49-F238E27FC236}">
                <a16:creationId xmlns:a16="http://schemas.microsoft.com/office/drawing/2014/main" id="{B475E285-3E00-4100-B5E0-75A9991F225D}"/>
              </a:ext>
            </a:extLst>
          </p:cNvPr>
          <p:cNvPicPr>
            <a:picLocks noChangeAspect="1" noChangeArrowheads="1" noCrop="1"/>
          </p:cNvPicPr>
          <p:nvPr/>
        </p:nvPicPr>
        <p:blipFill>
          <a:blip r:embed="rId6" cstate="print"/>
          <a:srcRect/>
          <a:stretch>
            <a:fillRect/>
          </a:stretch>
        </p:blipFill>
        <p:spPr bwMode="auto">
          <a:xfrm>
            <a:off x="251520" y="4509120"/>
            <a:ext cx="266430" cy="216024"/>
          </a:xfrm>
          <a:prstGeom prst="rect">
            <a:avLst/>
          </a:prstGeom>
          <a:noFill/>
        </p:spPr>
      </p:pic>
      <p:pic>
        <p:nvPicPr>
          <p:cNvPr id="14" name="Picture 7" descr="C:\Users\bou\Desktop\PICS GEOGRAFY\flipping-green-moving-animated-arrow-with-gold-trim.gif">
            <a:extLst>
              <a:ext uri="{FF2B5EF4-FFF2-40B4-BE49-F238E27FC236}">
                <a16:creationId xmlns:a16="http://schemas.microsoft.com/office/drawing/2014/main" id="{E5C018EE-0DA7-4F0C-8C43-9CBFAE9A49D4}"/>
              </a:ext>
            </a:extLst>
          </p:cNvPr>
          <p:cNvPicPr>
            <a:picLocks noChangeAspect="1" noChangeArrowheads="1" noCrop="1"/>
          </p:cNvPicPr>
          <p:nvPr/>
        </p:nvPicPr>
        <p:blipFill>
          <a:blip r:embed="rId6" cstate="print"/>
          <a:srcRect/>
          <a:stretch>
            <a:fillRect/>
          </a:stretch>
        </p:blipFill>
        <p:spPr bwMode="auto">
          <a:xfrm>
            <a:off x="251520" y="5601237"/>
            <a:ext cx="266430" cy="216024"/>
          </a:xfrm>
          <a:prstGeom prst="rect">
            <a:avLst/>
          </a:prstGeom>
          <a:noFill/>
        </p:spPr>
      </p:pic>
    </p:spTree>
    <p:extLst>
      <p:ext uri="{BB962C8B-B14F-4D97-AF65-F5344CB8AC3E}">
        <p14:creationId xmlns:p14="http://schemas.microsoft.com/office/powerpoint/2010/main" val="3909791541"/>
      </p:ext>
    </p:extLst>
  </p:cSld>
  <p:clrMapOvr>
    <a:masterClrMapping/>
  </p:clrMapOvr>
  <p:transition spd="med">
    <p:comb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08504" cy="1107996"/>
          </a:xfrm>
          <a:prstGeom prst="rect">
            <a:avLst/>
          </a:prstGeom>
        </p:spPr>
        <p:txBody>
          <a:bodyPr wrap="square">
            <a:spAutoFit/>
          </a:bodyPr>
          <a:lstStyle/>
          <a:p>
            <a:pPr algn="ctr"/>
            <a:r>
              <a:rPr lang="en-US" sz="2400" b="1" dirty="0" smtClean="0">
                <a:solidFill>
                  <a:srgbClr val="00B050"/>
                </a:solidFill>
              </a:rPr>
              <a:t>Commercial or “ethical fashion”?</a:t>
            </a:r>
            <a:endParaRPr lang="el-GR" sz="2400" b="1" dirty="0">
              <a:solidFill>
                <a:srgbClr val="00B050"/>
              </a:solidFill>
            </a:endParaRPr>
          </a:p>
          <a:p>
            <a:pPr algn="ctr"/>
            <a:r>
              <a:rPr lang="el-GR" sz="2200" b="1" dirty="0">
                <a:solidFill>
                  <a:srgbClr val="FF0000"/>
                </a:solidFill>
              </a:rPr>
              <a:t>2.1. </a:t>
            </a:r>
            <a:r>
              <a:rPr lang="en-US" sz="2200" b="1" dirty="0" smtClean="0">
                <a:solidFill>
                  <a:srgbClr val="FF0000"/>
                </a:solidFill>
              </a:rPr>
              <a:t>The culture of fashion</a:t>
            </a:r>
            <a:endParaRPr lang="en-US" sz="2200" b="1" dirty="0">
              <a:solidFill>
                <a:srgbClr val="FF0000"/>
              </a:solidFill>
            </a:endParaRPr>
          </a:p>
          <a:p>
            <a:pPr algn="ctr"/>
            <a:r>
              <a:rPr lang="en-US" sz="2000" b="1" dirty="0">
                <a:solidFill>
                  <a:srgbClr val="6600FF"/>
                </a:solidFill>
              </a:rPr>
              <a:t>2.1.</a:t>
            </a:r>
            <a:r>
              <a:rPr lang="el-GR" sz="2000" b="1" dirty="0">
                <a:solidFill>
                  <a:srgbClr val="6600FF"/>
                </a:solidFill>
              </a:rPr>
              <a:t>4</a:t>
            </a:r>
            <a:r>
              <a:rPr lang="en-US" sz="2000" b="1" dirty="0">
                <a:solidFill>
                  <a:srgbClr val="6600FF"/>
                </a:solidFill>
              </a:rPr>
              <a:t>.</a:t>
            </a:r>
            <a:r>
              <a:rPr lang="el-GR" sz="2000" b="1" dirty="0">
                <a:solidFill>
                  <a:srgbClr val="6600FF"/>
                </a:solidFill>
              </a:rPr>
              <a:t> </a:t>
            </a:r>
            <a:r>
              <a:rPr lang="en-US" sz="2000" b="1" dirty="0" smtClean="0">
                <a:solidFill>
                  <a:srgbClr val="6600FF"/>
                </a:solidFill>
              </a:rPr>
              <a:t>Street fashion</a:t>
            </a:r>
            <a:endParaRPr lang="el-GR" sz="2000" b="1" dirty="0">
              <a:solidFill>
                <a:srgbClr val="6600FF"/>
              </a:solidFill>
            </a:endParaRPr>
          </a:p>
        </p:txBody>
      </p:sp>
      <p:pic>
        <p:nvPicPr>
          <p:cNvPr id="6" name="Picture 5">
            <a:extLst>
              <a:ext uri="{FF2B5EF4-FFF2-40B4-BE49-F238E27FC236}">
                <a16:creationId xmlns:a16="http://schemas.microsoft.com/office/drawing/2014/main" id="{031BC4CE-A502-4F8A-B6FB-085A047992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4" y="21495"/>
            <a:ext cx="1728192" cy="850802"/>
          </a:xfrm>
          <a:prstGeom prst="rect">
            <a:avLst/>
          </a:prstGeom>
        </p:spPr>
      </p:pic>
      <p:sp>
        <p:nvSpPr>
          <p:cNvPr id="3" name="Rectangle 2">
            <a:extLst>
              <a:ext uri="{FF2B5EF4-FFF2-40B4-BE49-F238E27FC236}">
                <a16:creationId xmlns:a16="http://schemas.microsoft.com/office/drawing/2014/main" id="{C95CD373-ECAD-41CF-A82E-8E03894E341F}"/>
              </a:ext>
            </a:extLst>
          </p:cNvPr>
          <p:cNvSpPr/>
          <p:nvPr/>
        </p:nvSpPr>
        <p:spPr>
          <a:xfrm>
            <a:off x="179511" y="3690049"/>
            <a:ext cx="8799173" cy="3139321"/>
          </a:xfrm>
          <a:prstGeom prst="rect">
            <a:avLst/>
          </a:prstGeom>
        </p:spPr>
        <p:txBody>
          <a:bodyPr wrap="square">
            <a:spAutoFit/>
          </a:bodyPr>
          <a:lstStyle/>
          <a:p>
            <a:pPr algn="just"/>
            <a:r>
              <a:rPr lang="el-GR" b="1" dirty="0" smtClean="0"/>
              <a:t>       </a:t>
            </a:r>
            <a:r>
              <a:rPr lang="en-US" b="1" dirty="0" smtClean="0"/>
              <a:t>Gradually, after </a:t>
            </a:r>
            <a:r>
              <a:rPr lang="en-US" b="1" dirty="0"/>
              <a:t>the 1960s, the manufacture, transport and distribution of </a:t>
            </a:r>
            <a:r>
              <a:rPr lang="en-US" b="1" dirty="0" smtClean="0"/>
              <a:t>clothing become </a:t>
            </a:r>
            <a:r>
              <a:rPr lang="en-US" b="1" dirty="0"/>
              <a:t>increasingly cheaper, </a:t>
            </a:r>
            <a:r>
              <a:rPr lang="en-US" b="1" dirty="0">
                <a:solidFill>
                  <a:srgbClr val="FF0000"/>
                </a:solidFill>
              </a:rPr>
              <a:t>leading young people to look for affordable clothes </a:t>
            </a:r>
            <a:r>
              <a:rPr lang="en-US" b="1" dirty="0"/>
              <a:t>and </a:t>
            </a:r>
            <a:r>
              <a:rPr lang="en-US" b="1" dirty="0">
                <a:solidFill>
                  <a:srgbClr val="FF0000"/>
                </a:solidFill>
              </a:rPr>
              <a:t>reject creations sold at prohibitive prices.</a:t>
            </a:r>
            <a:endParaRPr lang="el-GR" b="1" dirty="0">
              <a:solidFill>
                <a:srgbClr val="FF0000"/>
              </a:solidFill>
            </a:endParaRPr>
          </a:p>
          <a:p>
            <a:pPr algn="just"/>
            <a:r>
              <a:rPr lang="el-GR" b="1" i="1" dirty="0" smtClean="0">
                <a:solidFill>
                  <a:srgbClr val="FF0000"/>
                </a:solidFill>
              </a:rPr>
              <a:t/>
            </a:r>
            <a:br>
              <a:rPr lang="el-GR" b="1" i="1" dirty="0" smtClean="0">
                <a:solidFill>
                  <a:srgbClr val="FF0000"/>
                </a:solidFill>
              </a:rPr>
            </a:br>
            <a:r>
              <a:rPr lang="el-GR" b="1" dirty="0" smtClean="0"/>
              <a:t>      </a:t>
            </a:r>
            <a:r>
              <a:rPr lang="en-US" b="1" dirty="0" smtClean="0"/>
              <a:t>In </a:t>
            </a:r>
            <a:r>
              <a:rPr lang="en-US" b="1" dirty="0"/>
              <a:t>such a climate, </a:t>
            </a:r>
            <a:r>
              <a:rPr lang="en-US" b="1" dirty="0" smtClean="0">
                <a:solidFill>
                  <a:srgbClr val="FF0000"/>
                </a:solidFill>
              </a:rPr>
              <a:t>big </a:t>
            </a:r>
            <a:r>
              <a:rPr lang="en-US" b="1" dirty="0">
                <a:solidFill>
                  <a:srgbClr val="FF0000"/>
                </a:solidFill>
              </a:rPr>
              <a:t>fashion houses </a:t>
            </a:r>
            <a:r>
              <a:rPr lang="en-US" b="1" dirty="0" smtClean="0">
                <a:solidFill>
                  <a:srgbClr val="FF0000"/>
                </a:solidFill>
              </a:rPr>
              <a:t>are </a:t>
            </a:r>
            <a:r>
              <a:rPr lang="en-US" b="1" dirty="0">
                <a:solidFill>
                  <a:srgbClr val="FF0000"/>
                </a:solidFill>
              </a:rPr>
              <a:t>no longer the ones who </a:t>
            </a:r>
            <a:r>
              <a:rPr lang="en-US" b="1" dirty="0" smtClean="0">
                <a:solidFill>
                  <a:srgbClr val="FF0000"/>
                </a:solidFill>
              </a:rPr>
              <a:t>define </a:t>
            </a:r>
            <a:r>
              <a:rPr lang="en-US" b="1" dirty="0">
                <a:solidFill>
                  <a:srgbClr val="FF0000"/>
                </a:solidFill>
              </a:rPr>
              <a:t>fashion. Youth culture </a:t>
            </a:r>
            <a:r>
              <a:rPr lang="en-US" b="1" dirty="0" smtClean="0">
                <a:solidFill>
                  <a:srgbClr val="FF0000"/>
                </a:solidFill>
              </a:rPr>
              <a:t>will </a:t>
            </a:r>
            <a:r>
              <a:rPr lang="en-US" b="1" dirty="0">
                <a:solidFill>
                  <a:srgbClr val="FF0000"/>
                </a:solidFill>
              </a:rPr>
              <a:t>create its own fashion, street fashion, which </a:t>
            </a:r>
            <a:r>
              <a:rPr lang="en-US" b="1" dirty="0" smtClean="0">
                <a:solidFill>
                  <a:srgbClr val="FF0000"/>
                </a:solidFill>
              </a:rPr>
              <a:t>will </a:t>
            </a:r>
            <a:r>
              <a:rPr lang="en-US" b="1" dirty="0">
                <a:solidFill>
                  <a:srgbClr val="FF0000"/>
                </a:solidFill>
              </a:rPr>
              <a:t>then be adopted by haute couture</a:t>
            </a:r>
            <a:r>
              <a:rPr lang="en-US" b="1" dirty="0"/>
              <a:t> and </a:t>
            </a:r>
            <a:r>
              <a:rPr lang="en-US" b="1" dirty="0">
                <a:solidFill>
                  <a:srgbClr val="FF0000"/>
                </a:solidFill>
              </a:rPr>
              <a:t>ready-to-wear clothing</a:t>
            </a:r>
            <a:r>
              <a:rPr lang="en-US" b="1" dirty="0" smtClean="0">
                <a:solidFill>
                  <a:srgbClr val="FF0000"/>
                </a:solidFill>
              </a:rPr>
              <a:t>.</a:t>
            </a:r>
          </a:p>
          <a:p>
            <a:pPr algn="just"/>
            <a:r>
              <a:rPr lang="el-GR" b="1" dirty="0" smtClean="0"/>
              <a:t/>
            </a:r>
            <a:br>
              <a:rPr lang="el-GR" b="1" dirty="0" smtClean="0"/>
            </a:br>
            <a:r>
              <a:rPr lang="el-GR" b="1" dirty="0" smtClean="0"/>
              <a:t>       </a:t>
            </a:r>
            <a:r>
              <a:rPr lang="en-US" b="1" dirty="0" smtClean="0"/>
              <a:t>In </a:t>
            </a:r>
            <a:r>
              <a:rPr lang="en-US" b="1" dirty="0"/>
              <a:t>the 1960s, England </a:t>
            </a:r>
            <a:r>
              <a:rPr lang="en-US" b="1" dirty="0" smtClean="0"/>
              <a:t>begin </a:t>
            </a:r>
            <a:r>
              <a:rPr lang="en-US" b="1" dirty="0"/>
              <a:t>to play an important role in spreading new trends. The </a:t>
            </a:r>
            <a:r>
              <a:rPr lang="en-US" b="1" dirty="0">
                <a:solidFill>
                  <a:srgbClr val="FF0000"/>
                </a:solidFill>
              </a:rPr>
              <a:t>heart of world fashion </a:t>
            </a:r>
            <a:r>
              <a:rPr lang="en-US" b="1" dirty="0"/>
              <a:t>is located on a London street, </a:t>
            </a:r>
            <a:r>
              <a:rPr lang="en-US" b="1" dirty="0" err="1">
                <a:solidFill>
                  <a:srgbClr val="FF0000"/>
                </a:solidFill>
              </a:rPr>
              <a:t>Carnaby</a:t>
            </a:r>
            <a:r>
              <a:rPr lang="en-US" b="1" dirty="0">
                <a:solidFill>
                  <a:srgbClr val="FF0000"/>
                </a:solidFill>
              </a:rPr>
              <a:t> Street.</a:t>
            </a:r>
            <a:endParaRPr lang="el-GR" b="1" dirty="0">
              <a:solidFill>
                <a:srgbClr val="FF0000"/>
              </a:solidFill>
            </a:endParaRPr>
          </a:p>
          <a:p>
            <a:pPr algn="just"/>
            <a:endParaRPr lang="en-US" i="1" dirty="0">
              <a:solidFill>
                <a:srgbClr val="FF0000"/>
              </a:solidFill>
            </a:endParaRPr>
          </a:p>
        </p:txBody>
      </p:sp>
      <p:pic>
        <p:nvPicPr>
          <p:cNvPr id="5" name="Picture 4">
            <a:extLst>
              <a:ext uri="{FF2B5EF4-FFF2-40B4-BE49-F238E27FC236}">
                <a16:creationId xmlns:a16="http://schemas.microsoft.com/office/drawing/2014/main" id="{016DCD53-DD6A-4DE4-91A0-851A26EC0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35671">
            <a:off x="148403" y="1296953"/>
            <a:ext cx="2993983" cy="2016261"/>
          </a:xfrm>
          <a:prstGeom prst="rect">
            <a:avLst/>
          </a:prstGeom>
        </p:spPr>
      </p:pic>
      <p:pic>
        <p:nvPicPr>
          <p:cNvPr id="8" name="Picture 7">
            <a:extLst>
              <a:ext uri="{FF2B5EF4-FFF2-40B4-BE49-F238E27FC236}">
                <a16:creationId xmlns:a16="http://schemas.microsoft.com/office/drawing/2014/main" id="{0E320420-EA9E-49DD-8526-DFCF26F3F2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39739">
            <a:off x="3330325" y="1257004"/>
            <a:ext cx="2950355" cy="2005320"/>
          </a:xfrm>
          <a:prstGeom prst="rect">
            <a:avLst/>
          </a:prstGeom>
        </p:spPr>
      </p:pic>
      <p:pic>
        <p:nvPicPr>
          <p:cNvPr id="10" name="Picture 9">
            <a:extLst>
              <a:ext uri="{FF2B5EF4-FFF2-40B4-BE49-F238E27FC236}">
                <a16:creationId xmlns:a16="http://schemas.microsoft.com/office/drawing/2014/main" id="{025B96CE-C43F-444A-92E0-1839DCBD72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16875">
            <a:off x="6660803" y="676509"/>
            <a:ext cx="1944386" cy="2900716"/>
          </a:xfrm>
          <a:prstGeom prst="rect">
            <a:avLst/>
          </a:prstGeom>
        </p:spPr>
      </p:pic>
      <p:pic>
        <p:nvPicPr>
          <p:cNvPr id="11" name="Picture 2" descr="C:\Users\bou\Desktop\PICS GEOGRAFY\arrow5-red.gif">
            <a:extLst>
              <a:ext uri="{FF2B5EF4-FFF2-40B4-BE49-F238E27FC236}">
                <a16:creationId xmlns:a16="http://schemas.microsoft.com/office/drawing/2014/main" id="{85E331FF-F1FC-4DC4-BA63-05EB83A0F389}"/>
              </a:ext>
            </a:extLst>
          </p:cNvPr>
          <p:cNvPicPr>
            <a:picLocks noChangeAspect="1" noChangeArrowheads="1"/>
          </p:cNvPicPr>
          <p:nvPr/>
        </p:nvPicPr>
        <p:blipFill>
          <a:blip r:embed="rId6" cstate="print"/>
          <a:srcRect/>
          <a:stretch>
            <a:fillRect/>
          </a:stretch>
        </p:blipFill>
        <p:spPr bwMode="auto">
          <a:xfrm>
            <a:off x="201320" y="3773020"/>
            <a:ext cx="323528" cy="237149"/>
          </a:xfrm>
          <a:prstGeom prst="rect">
            <a:avLst/>
          </a:prstGeom>
          <a:noFill/>
        </p:spPr>
      </p:pic>
      <p:pic>
        <p:nvPicPr>
          <p:cNvPr id="12" name="Picture 2" descr="C:\Users\bou\Desktop\PICS GEOGRAFY\arrow5-red.gif">
            <a:extLst>
              <a:ext uri="{FF2B5EF4-FFF2-40B4-BE49-F238E27FC236}">
                <a16:creationId xmlns:a16="http://schemas.microsoft.com/office/drawing/2014/main" id="{B56F7718-0B99-49D2-9317-E0113305449D}"/>
              </a:ext>
            </a:extLst>
          </p:cNvPr>
          <p:cNvPicPr>
            <a:picLocks noChangeAspect="1" noChangeArrowheads="1"/>
          </p:cNvPicPr>
          <p:nvPr/>
        </p:nvPicPr>
        <p:blipFill>
          <a:blip r:embed="rId6" cstate="print"/>
          <a:srcRect/>
          <a:stretch>
            <a:fillRect/>
          </a:stretch>
        </p:blipFill>
        <p:spPr bwMode="auto">
          <a:xfrm>
            <a:off x="201320" y="4871679"/>
            <a:ext cx="323528" cy="237149"/>
          </a:xfrm>
          <a:prstGeom prst="rect">
            <a:avLst/>
          </a:prstGeom>
          <a:noFill/>
        </p:spPr>
      </p:pic>
      <p:pic>
        <p:nvPicPr>
          <p:cNvPr id="13" name="Picture 2" descr="C:\Users\bou\Desktop\PICS GEOGRAFY\arrow5-red.gif">
            <a:extLst>
              <a:ext uri="{FF2B5EF4-FFF2-40B4-BE49-F238E27FC236}">
                <a16:creationId xmlns:a16="http://schemas.microsoft.com/office/drawing/2014/main" id="{4DD2A116-8F9F-4117-AB16-26065848C3EB}"/>
              </a:ext>
            </a:extLst>
          </p:cNvPr>
          <p:cNvPicPr>
            <a:picLocks noChangeAspect="1" noChangeArrowheads="1"/>
          </p:cNvPicPr>
          <p:nvPr/>
        </p:nvPicPr>
        <p:blipFill>
          <a:blip r:embed="rId6" cstate="print"/>
          <a:srcRect/>
          <a:stretch>
            <a:fillRect/>
          </a:stretch>
        </p:blipFill>
        <p:spPr bwMode="auto">
          <a:xfrm>
            <a:off x="201320" y="5970338"/>
            <a:ext cx="323528" cy="237149"/>
          </a:xfrm>
          <a:prstGeom prst="rect">
            <a:avLst/>
          </a:prstGeom>
          <a:noFill/>
        </p:spPr>
      </p:pic>
    </p:spTree>
    <p:extLst>
      <p:ext uri="{BB962C8B-B14F-4D97-AF65-F5344CB8AC3E}">
        <p14:creationId xmlns:p14="http://schemas.microsoft.com/office/powerpoint/2010/main" val="1072831169"/>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08504" cy="800219"/>
          </a:xfrm>
          <a:prstGeom prst="rect">
            <a:avLst/>
          </a:prstGeom>
        </p:spPr>
        <p:txBody>
          <a:bodyPr wrap="square">
            <a:spAutoFit/>
          </a:bodyPr>
          <a:lstStyle/>
          <a:p>
            <a:pPr algn="ctr"/>
            <a:r>
              <a:rPr lang="en-US" sz="2400" b="1" dirty="0" smtClean="0">
                <a:solidFill>
                  <a:srgbClr val="00B050"/>
                </a:solidFill>
              </a:rPr>
              <a:t>Commercial or “ethical fashion”?</a:t>
            </a:r>
            <a:endParaRPr lang="el-GR" sz="2400" b="1" dirty="0">
              <a:solidFill>
                <a:srgbClr val="00B050"/>
              </a:solidFill>
            </a:endParaRPr>
          </a:p>
          <a:p>
            <a:pPr algn="ctr"/>
            <a:r>
              <a:rPr lang="en-US" sz="2200" b="1" dirty="0">
                <a:solidFill>
                  <a:srgbClr val="FF0000"/>
                </a:solidFill>
              </a:rPr>
              <a:t>3</a:t>
            </a:r>
            <a:r>
              <a:rPr lang="el-GR" sz="2200" b="1" dirty="0">
                <a:solidFill>
                  <a:srgbClr val="FF0000"/>
                </a:solidFill>
              </a:rPr>
              <a:t>.1. </a:t>
            </a:r>
            <a:r>
              <a:rPr lang="en-US" sz="2200" b="1" dirty="0" smtClean="0">
                <a:solidFill>
                  <a:srgbClr val="FF0000"/>
                </a:solidFill>
              </a:rPr>
              <a:t>How did music influence fashion?</a:t>
            </a:r>
            <a:endParaRPr lang="en-US" sz="2200" b="1" dirty="0">
              <a:solidFill>
                <a:srgbClr val="FF0000"/>
              </a:solidFill>
            </a:endParaRPr>
          </a:p>
        </p:txBody>
      </p:sp>
      <p:pic>
        <p:nvPicPr>
          <p:cNvPr id="6" name="Picture 5">
            <a:extLst>
              <a:ext uri="{FF2B5EF4-FFF2-40B4-BE49-F238E27FC236}">
                <a16:creationId xmlns:a16="http://schemas.microsoft.com/office/drawing/2014/main" id="{031BC4CE-A502-4F8A-B6FB-085A047992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4" y="21495"/>
            <a:ext cx="1728192" cy="850802"/>
          </a:xfrm>
          <a:prstGeom prst="rect">
            <a:avLst/>
          </a:prstGeom>
        </p:spPr>
      </p:pic>
      <p:pic>
        <p:nvPicPr>
          <p:cNvPr id="7" name="Picture 6">
            <a:extLst>
              <a:ext uri="{FF2B5EF4-FFF2-40B4-BE49-F238E27FC236}">
                <a16:creationId xmlns:a16="http://schemas.microsoft.com/office/drawing/2014/main" id="{FB11E2B4-B51D-4833-B876-FA71F3DD2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73" y="1412776"/>
            <a:ext cx="7465053" cy="4563616"/>
          </a:xfrm>
          <a:prstGeom prst="rect">
            <a:avLst/>
          </a:prstGeom>
        </p:spPr>
      </p:pic>
    </p:spTree>
    <p:extLst>
      <p:ext uri="{BB962C8B-B14F-4D97-AF65-F5344CB8AC3E}">
        <p14:creationId xmlns:p14="http://schemas.microsoft.com/office/powerpoint/2010/main" val="2023322003"/>
      </p:ext>
    </p:extLst>
  </p:cSld>
  <p:clrMapOvr>
    <a:masterClrMapping/>
  </p:clrMapOvr>
  <mc:AlternateContent xmlns:mc="http://schemas.openxmlformats.org/markup-compatibility/2006">
    <mc:Choice xmlns="" xmlns:p159="http://schemas.microsoft.com/office/powerpoint/2015/09/main" Requires="p159">
      <p:transition spd="med">
        <p159:morph option="byWord"/>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08504" cy="1138773"/>
          </a:xfrm>
          <a:prstGeom prst="rect">
            <a:avLst/>
          </a:prstGeom>
        </p:spPr>
        <p:txBody>
          <a:bodyPr wrap="square">
            <a:spAutoFit/>
          </a:bodyPr>
          <a:lstStyle/>
          <a:p>
            <a:pPr algn="ctr"/>
            <a:r>
              <a:rPr lang="en-US" sz="2400" b="1" dirty="0" smtClean="0">
                <a:solidFill>
                  <a:srgbClr val="00B050"/>
                </a:solidFill>
              </a:rPr>
              <a:t>Commercial or “ethical fashion”?</a:t>
            </a:r>
            <a:endParaRPr lang="el-GR" sz="2400" b="1" dirty="0">
              <a:solidFill>
                <a:srgbClr val="00B050"/>
              </a:solidFill>
            </a:endParaRPr>
          </a:p>
          <a:p>
            <a:pPr algn="ctr"/>
            <a:r>
              <a:rPr lang="en-US" sz="2200" b="1" dirty="0">
                <a:solidFill>
                  <a:srgbClr val="FF0000"/>
                </a:solidFill>
              </a:rPr>
              <a:t>3</a:t>
            </a:r>
            <a:r>
              <a:rPr lang="el-GR" sz="2200" b="1" dirty="0">
                <a:solidFill>
                  <a:srgbClr val="FF0000"/>
                </a:solidFill>
              </a:rPr>
              <a:t>.1. </a:t>
            </a:r>
            <a:r>
              <a:rPr lang="en-US" sz="2200" b="1" dirty="0" smtClean="0">
                <a:solidFill>
                  <a:srgbClr val="FF0000"/>
                </a:solidFill>
              </a:rPr>
              <a:t>How did music influence fashion?</a:t>
            </a:r>
            <a:endParaRPr lang="el-GR" sz="2200" b="1" dirty="0">
              <a:solidFill>
                <a:srgbClr val="FF0000"/>
              </a:solidFill>
            </a:endParaRPr>
          </a:p>
          <a:p>
            <a:pPr algn="ctr"/>
            <a:r>
              <a:rPr lang="el-GR" sz="2000" b="1" dirty="0">
                <a:solidFill>
                  <a:srgbClr val="6600FF"/>
                </a:solidFill>
              </a:rPr>
              <a:t>3.1.1. </a:t>
            </a:r>
            <a:r>
              <a:rPr lang="en-US" sz="2000" b="1" dirty="0">
                <a:solidFill>
                  <a:srgbClr val="6600FF"/>
                </a:solidFill>
              </a:rPr>
              <a:t>Rock ’n’ Roll </a:t>
            </a:r>
            <a:r>
              <a:rPr lang="en-US" sz="2000" b="1" dirty="0" smtClean="0">
                <a:solidFill>
                  <a:srgbClr val="6600FF"/>
                </a:solidFill>
              </a:rPr>
              <a:t>and fashion</a:t>
            </a:r>
            <a:endParaRPr lang="en-US" sz="2000" b="1" dirty="0">
              <a:solidFill>
                <a:srgbClr val="6600FF"/>
              </a:solidFill>
            </a:endParaRPr>
          </a:p>
        </p:txBody>
      </p:sp>
      <p:pic>
        <p:nvPicPr>
          <p:cNvPr id="6" name="Picture 5">
            <a:extLst>
              <a:ext uri="{FF2B5EF4-FFF2-40B4-BE49-F238E27FC236}">
                <a16:creationId xmlns:a16="http://schemas.microsoft.com/office/drawing/2014/main" id="{031BC4CE-A502-4F8A-B6FB-085A047992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4" y="21495"/>
            <a:ext cx="1728192" cy="850802"/>
          </a:xfrm>
          <a:prstGeom prst="rect">
            <a:avLst/>
          </a:prstGeom>
        </p:spPr>
      </p:pic>
      <p:sp>
        <p:nvSpPr>
          <p:cNvPr id="3" name="Rectangle 2">
            <a:extLst>
              <a:ext uri="{FF2B5EF4-FFF2-40B4-BE49-F238E27FC236}">
                <a16:creationId xmlns:a16="http://schemas.microsoft.com/office/drawing/2014/main" id="{08D83F8F-0CED-4098-A20F-F4E4E736C445}"/>
              </a:ext>
            </a:extLst>
          </p:cNvPr>
          <p:cNvSpPr/>
          <p:nvPr/>
        </p:nvSpPr>
        <p:spPr>
          <a:xfrm>
            <a:off x="971600" y="1172883"/>
            <a:ext cx="7272808" cy="1754326"/>
          </a:xfrm>
          <a:prstGeom prst="rect">
            <a:avLst/>
          </a:prstGeom>
        </p:spPr>
        <p:txBody>
          <a:bodyPr wrap="square">
            <a:spAutoFit/>
          </a:bodyPr>
          <a:lstStyle/>
          <a:p>
            <a:pPr algn="just"/>
            <a:r>
              <a:rPr lang="el-GR" b="1" dirty="0" smtClean="0"/>
              <a:t>        </a:t>
            </a:r>
            <a:r>
              <a:rPr lang="en-US" b="1" dirty="0" smtClean="0"/>
              <a:t>Rock </a:t>
            </a:r>
            <a:r>
              <a:rPr lang="en-US" b="1" dirty="0"/>
              <a:t>‘n’ roll of the ’50s influenced </a:t>
            </a:r>
            <a:r>
              <a:rPr lang="en-US" b="1" dirty="0" smtClean="0"/>
              <a:t>fashion style.</a:t>
            </a:r>
            <a:endParaRPr lang="en-US" b="1" dirty="0"/>
          </a:p>
          <a:p>
            <a:pPr algn="just"/>
            <a:endParaRPr lang="en-US" b="1" dirty="0" smtClean="0"/>
          </a:p>
          <a:p>
            <a:pPr algn="just"/>
            <a:r>
              <a:rPr lang="en-US" b="1" dirty="0"/>
              <a:t> </a:t>
            </a:r>
            <a:r>
              <a:rPr lang="en-US" b="1" dirty="0" smtClean="0"/>
              <a:t>       Leather </a:t>
            </a:r>
            <a:r>
              <a:rPr lang="en-US" b="1" dirty="0"/>
              <a:t>jackets, jeans, </a:t>
            </a:r>
            <a:r>
              <a:rPr lang="en-US" b="1" dirty="0" smtClean="0"/>
              <a:t>tight </a:t>
            </a:r>
            <a:r>
              <a:rPr lang="en-US" b="1" dirty="0"/>
              <a:t>jackets and hair with a lot of gel for men.</a:t>
            </a:r>
            <a:r>
              <a:rPr lang="el-GR" b="1" dirty="0" smtClean="0"/>
              <a:t>       </a:t>
            </a:r>
            <a:endParaRPr lang="en-US" b="1" dirty="0" smtClean="0"/>
          </a:p>
          <a:p>
            <a:pPr algn="just"/>
            <a:endParaRPr lang="en-US" b="1" dirty="0" smtClean="0"/>
          </a:p>
          <a:p>
            <a:pPr algn="just"/>
            <a:r>
              <a:rPr lang="en-US" b="1" dirty="0"/>
              <a:t> </a:t>
            </a:r>
            <a:r>
              <a:rPr lang="en-US" b="1" dirty="0" smtClean="0"/>
              <a:t>     </a:t>
            </a:r>
            <a:r>
              <a:rPr lang="el-GR" b="1" dirty="0" smtClean="0"/>
              <a:t> </a:t>
            </a:r>
            <a:r>
              <a:rPr lang="en-US" b="1" dirty="0" smtClean="0"/>
              <a:t>Ballerina </a:t>
            </a:r>
            <a:r>
              <a:rPr lang="en-US" b="1" dirty="0"/>
              <a:t>shoes and </a:t>
            </a:r>
            <a:r>
              <a:rPr lang="en-US" b="1" dirty="0" smtClean="0"/>
              <a:t>knee length clos skirts for women </a:t>
            </a:r>
            <a:r>
              <a:rPr lang="en-US" b="1" dirty="0"/>
              <a:t>are representative </a:t>
            </a:r>
            <a:r>
              <a:rPr lang="en-US" b="1" dirty="0" smtClean="0"/>
              <a:t>examples </a:t>
            </a:r>
            <a:r>
              <a:rPr lang="en-US" b="1" dirty="0"/>
              <a:t>of the fashion of the time.</a:t>
            </a:r>
            <a:endParaRPr lang="el-GR" b="1" dirty="0"/>
          </a:p>
        </p:txBody>
      </p:sp>
      <p:sp>
        <p:nvSpPr>
          <p:cNvPr id="4" name="Arrow: Right 3">
            <a:extLst>
              <a:ext uri="{FF2B5EF4-FFF2-40B4-BE49-F238E27FC236}">
                <a16:creationId xmlns:a16="http://schemas.microsoft.com/office/drawing/2014/main" id="{DF6656C1-01AE-464C-B5F0-DB4D42147A95}"/>
              </a:ext>
            </a:extLst>
          </p:cNvPr>
          <p:cNvSpPr/>
          <p:nvPr/>
        </p:nvSpPr>
        <p:spPr>
          <a:xfrm>
            <a:off x="1068572" y="1276166"/>
            <a:ext cx="255310"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1AE89EF-FAB2-4132-8CDE-9244C2FAC6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6017">
            <a:off x="2159246" y="3558941"/>
            <a:ext cx="4456583" cy="2511630"/>
          </a:xfrm>
          <a:prstGeom prst="rect">
            <a:avLst/>
          </a:prstGeom>
        </p:spPr>
      </p:pic>
      <p:pic>
        <p:nvPicPr>
          <p:cNvPr id="9" name="Picture 8">
            <a:extLst>
              <a:ext uri="{FF2B5EF4-FFF2-40B4-BE49-F238E27FC236}">
                <a16:creationId xmlns:a16="http://schemas.microsoft.com/office/drawing/2014/main" id="{D043A689-0F17-45DC-A3BA-F16D7B0200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04289">
            <a:off x="6313290" y="3071693"/>
            <a:ext cx="2364853" cy="3135795"/>
          </a:xfrm>
          <a:prstGeom prst="rect">
            <a:avLst/>
          </a:prstGeom>
        </p:spPr>
      </p:pic>
      <p:pic>
        <p:nvPicPr>
          <p:cNvPr id="11" name="Picture 10">
            <a:extLst>
              <a:ext uri="{FF2B5EF4-FFF2-40B4-BE49-F238E27FC236}">
                <a16:creationId xmlns:a16="http://schemas.microsoft.com/office/drawing/2014/main" id="{016B48A6-6745-4526-A0EA-BDB01C7E56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75631">
            <a:off x="284778" y="3311843"/>
            <a:ext cx="2080829" cy="3247794"/>
          </a:xfrm>
          <a:prstGeom prst="rect">
            <a:avLst/>
          </a:prstGeom>
        </p:spPr>
      </p:pic>
      <p:sp>
        <p:nvSpPr>
          <p:cNvPr id="12" name="Arrow: Right 11">
            <a:extLst>
              <a:ext uri="{FF2B5EF4-FFF2-40B4-BE49-F238E27FC236}">
                <a16:creationId xmlns:a16="http://schemas.microsoft.com/office/drawing/2014/main" id="{22BC4EA8-553B-4B59-8D25-16FCA7347A02}"/>
              </a:ext>
            </a:extLst>
          </p:cNvPr>
          <p:cNvSpPr/>
          <p:nvPr/>
        </p:nvSpPr>
        <p:spPr>
          <a:xfrm>
            <a:off x="1068572" y="1786376"/>
            <a:ext cx="255310"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569AE600-5859-48CC-8318-D064A2C2BB58}"/>
              </a:ext>
            </a:extLst>
          </p:cNvPr>
          <p:cNvSpPr/>
          <p:nvPr/>
        </p:nvSpPr>
        <p:spPr>
          <a:xfrm>
            <a:off x="1068572" y="2373747"/>
            <a:ext cx="255310"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2839399"/>
      </p:ext>
    </p:extLst>
  </p:cSld>
  <p:clrMapOvr>
    <a:masterClrMapping/>
  </p:clrMapOvr>
  <mc:AlternateContent xmlns:mc="http://schemas.openxmlformats.org/markup-compatibility/2006" xmlns:p15="http://schemas.microsoft.com/office/powerpoint/2012/main">
    <mc:Choice Requires="p15">
      <p:transition spd="med">
        <p15:prstTrans prst="origami"/>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08504" cy="1138773"/>
          </a:xfrm>
          <a:prstGeom prst="rect">
            <a:avLst/>
          </a:prstGeom>
        </p:spPr>
        <p:txBody>
          <a:bodyPr wrap="square">
            <a:spAutoFit/>
          </a:bodyPr>
          <a:lstStyle/>
          <a:p>
            <a:pPr algn="ctr"/>
            <a:r>
              <a:rPr lang="en-US" sz="2400" b="1" dirty="0" smtClean="0">
                <a:solidFill>
                  <a:srgbClr val="00B050"/>
                </a:solidFill>
              </a:rPr>
              <a:t>Commercial or “ethical fashion”?</a:t>
            </a:r>
            <a:endParaRPr lang="el-GR" sz="2400" b="1" dirty="0">
              <a:solidFill>
                <a:srgbClr val="00B050"/>
              </a:solidFill>
            </a:endParaRPr>
          </a:p>
          <a:p>
            <a:pPr algn="ctr"/>
            <a:r>
              <a:rPr lang="en-US" sz="2200" b="1" dirty="0">
                <a:solidFill>
                  <a:srgbClr val="FF0000"/>
                </a:solidFill>
              </a:rPr>
              <a:t>3</a:t>
            </a:r>
            <a:r>
              <a:rPr lang="el-GR" sz="2200" b="1" dirty="0">
                <a:solidFill>
                  <a:srgbClr val="FF0000"/>
                </a:solidFill>
              </a:rPr>
              <a:t>.1. </a:t>
            </a:r>
            <a:r>
              <a:rPr lang="en-US" sz="2200" b="1" dirty="0" smtClean="0">
                <a:solidFill>
                  <a:srgbClr val="FF0000"/>
                </a:solidFill>
              </a:rPr>
              <a:t>How did music influence fashion?</a:t>
            </a:r>
            <a:endParaRPr lang="el-GR" sz="2200" b="1" dirty="0">
              <a:solidFill>
                <a:srgbClr val="FF0000"/>
              </a:solidFill>
            </a:endParaRPr>
          </a:p>
          <a:p>
            <a:pPr algn="ctr"/>
            <a:r>
              <a:rPr lang="el-GR" sz="2000" b="1" dirty="0">
                <a:solidFill>
                  <a:srgbClr val="6600FF"/>
                </a:solidFill>
              </a:rPr>
              <a:t>3.1.</a:t>
            </a:r>
            <a:r>
              <a:rPr lang="en-US" sz="2000" b="1" dirty="0">
                <a:solidFill>
                  <a:srgbClr val="6600FF"/>
                </a:solidFill>
              </a:rPr>
              <a:t>2</a:t>
            </a:r>
            <a:r>
              <a:rPr lang="el-GR" sz="2000" b="1" dirty="0">
                <a:solidFill>
                  <a:srgbClr val="6600FF"/>
                </a:solidFill>
              </a:rPr>
              <a:t>.</a:t>
            </a:r>
            <a:r>
              <a:rPr lang="en-US" sz="2000" b="1" dirty="0">
                <a:solidFill>
                  <a:srgbClr val="6600FF"/>
                </a:solidFill>
              </a:rPr>
              <a:t> Rock </a:t>
            </a:r>
            <a:r>
              <a:rPr lang="en-US" sz="2000" b="1" dirty="0" smtClean="0">
                <a:solidFill>
                  <a:srgbClr val="6600FF"/>
                </a:solidFill>
              </a:rPr>
              <a:t>and fashion</a:t>
            </a:r>
            <a:endParaRPr lang="en-US" sz="2000" b="1" dirty="0">
              <a:solidFill>
                <a:srgbClr val="6600FF"/>
              </a:solidFill>
            </a:endParaRPr>
          </a:p>
        </p:txBody>
      </p:sp>
      <p:pic>
        <p:nvPicPr>
          <p:cNvPr id="6" name="Picture 5">
            <a:extLst>
              <a:ext uri="{FF2B5EF4-FFF2-40B4-BE49-F238E27FC236}">
                <a16:creationId xmlns:a16="http://schemas.microsoft.com/office/drawing/2014/main" id="{031BC4CE-A502-4F8A-B6FB-085A047992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4" y="21495"/>
            <a:ext cx="1728192" cy="850802"/>
          </a:xfrm>
          <a:prstGeom prst="rect">
            <a:avLst/>
          </a:prstGeom>
        </p:spPr>
      </p:pic>
      <p:sp>
        <p:nvSpPr>
          <p:cNvPr id="5" name="Rectangle 4">
            <a:extLst>
              <a:ext uri="{FF2B5EF4-FFF2-40B4-BE49-F238E27FC236}">
                <a16:creationId xmlns:a16="http://schemas.microsoft.com/office/drawing/2014/main" id="{D2BD3781-87D9-4C34-BB84-050E496C277C}"/>
              </a:ext>
            </a:extLst>
          </p:cNvPr>
          <p:cNvSpPr/>
          <p:nvPr/>
        </p:nvSpPr>
        <p:spPr>
          <a:xfrm>
            <a:off x="467544" y="5733256"/>
            <a:ext cx="8352928" cy="923330"/>
          </a:xfrm>
          <a:prstGeom prst="rect">
            <a:avLst/>
          </a:prstGeom>
        </p:spPr>
        <p:txBody>
          <a:bodyPr wrap="square">
            <a:spAutoFit/>
          </a:bodyPr>
          <a:lstStyle/>
          <a:p>
            <a:pPr algn="ctr"/>
            <a:endParaRPr lang="en-US" b="1" dirty="0"/>
          </a:p>
          <a:p>
            <a:pPr algn="ctr"/>
            <a:r>
              <a:rPr lang="en-US" b="1" dirty="0"/>
              <a:t>     </a:t>
            </a:r>
            <a:r>
              <a:rPr lang="en-US" b="1" dirty="0" smtClean="0"/>
              <a:t>The fashion style </a:t>
            </a:r>
            <a:r>
              <a:rPr lang="en-US" b="1" dirty="0"/>
              <a:t>of rock music was simple, </a:t>
            </a:r>
            <a:r>
              <a:rPr lang="en-US" b="1" dirty="0" smtClean="0"/>
              <a:t>that is, </a:t>
            </a:r>
            <a:r>
              <a:rPr lang="en-US" b="1" dirty="0"/>
              <a:t>short-sleeved blouses, jeans, leather jackets, glasses, necklaces, </a:t>
            </a:r>
            <a:r>
              <a:rPr lang="en-US" b="1" dirty="0" smtClean="0"/>
              <a:t>hair bands </a:t>
            </a:r>
            <a:r>
              <a:rPr lang="en-US" b="1" dirty="0"/>
              <a:t>and long hair.</a:t>
            </a:r>
          </a:p>
        </p:txBody>
      </p:sp>
      <p:pic>
        <p:nvPicPr>
          <p:cNvPr id="4" name="Picture 3">
            <a:extLst>
              <a:ext uri="{FF2B5EF4-FFF2-40B4-BE49-F238E27FC236}">
                <a16:creationId xmlns:a16="http://schemas.microsoft.com/office/drawing/2014/main" id="{0B92FD7E-5A58-412E-9BB2-EE768CB8A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02171">
            <a:off x="287759" y="1216865"/>
            <a:ext cx="3843564" cy="2562375"/>
          </a:xfrm>
          <a:prstGeom prst="rect">
            <a:avLst/>
          </a:prstGeom>
        </p:spPr>
      </p:pic>
      <p:pic>
        <p:nvPicPr>
          <p:cNvPr id="8" name="Picture 7">
            <a:extLst>
              <a:ext uri="{FF2B5EF4-FFF2-40B4-BE49-F238E27FC236}">
                <a16:creationId xmlns:a16="http://schemas.microsoft.com/office/drawing/2014/main" id="{6AE4830C-6B3A-4E9A-834B-C484A12C75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82712">
            <a:off x="4788316" y="992810"/>
            <a:ext cx="4059080" cy="3010484"/>
          </a:xfrm>
          <a:prstGeom prst="rect">
            <a:avLst/>
          </a:prstGeom>
        </p:spPr>
      </p:pic>
      <p:pic>
        <p:nvPicPr>
          <p:cNvPr id="10" name="Picture 9">
            <a:extLst>
              <a:ext uri="{FF2B5EF4-FFF2-40B4-BE49-F238E27FC236}">
                <a16:creationId xmlns:a16="http://schemas.microsoft.com/office/drawing/2014/main" id="{0DF063CF-6FDC-4BDB-AA44-12408D8A33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4359" y="3429000"/>
            <a:ext cx="4476016" cy="2517760"/>
          </a:xfrm>
          <a:prstGeom prst="rect">
            <a:avLst/>
          </a:prstGeom>
        </p:spPr>
      </p:pic>
      <p:sp>
        <p:nvSpPr>
          <p:cNvPr id="11" name="Arrow: Right 10">
            <a:extLst>
              <a:ext uri="{FF2B5EF4-FFF2-40B4-BE49-F238E27FC236}">
                <a16:creationId xmlns:a16="http://schemas.microsoft.com/office/drawing/2014/main" id="{315EA34B-04DF-4146-AAA0-765C6C6155B4}"/>
              </a:ext>
            </a:extLst>
          </p:cNvPr>
          <p:cNvSpPr/>
          <p:nvPr/>
        </p:nvSpPr>
        <p:spPr>
          <a:xfrm>
            <a:off x="528332" y="6098959"/>
            <a:ext cx="216024" cy="1919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8985244"/>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08504" cy="1138773"/>
          </a:xfrm>
          <a:prstGeom prst="rect">
            <a:avLst/>
          </a:prstGeom>
        </p:spPr>
        <p:txBody>
          <a:bodyPr wrap="square">
            <a:spAutoFit/>
          </a:bodyPr>
          <a:lstStyle/>
          <a:p>
            <a:pPr algn="ctr"/>
            <a:r>
              <a:rPr lang="en-US" sz="2400" b="1" dirty="0" smtClean="0">
                <a:solidFill>
                  <a:srgbClr val="00B050"/>
                </a:solidFill>
              </a:rPr>
              <a:t>Commercial or “ethical fashion”?</a:t>
            </a:r>
            <a:endParaRPr lang="el-GR" sz="2400" b="1" dirty="0" smtClean="0">
              <a:solidFill>
                <a:srgbClr val="00B050"/>
              </a:solidFill>
            </a:endParaRPr>
          </a:p>
          <a:p>
            <a:pPr algn="ctr"/>
            <a:r>
              <a:rPr lang="en-US" sz="2200" b="1" dirty="0" smtClean="0">
                <a:solidFill>
                  <a:srgbClr val="FF0000"/>
                </a:solidFill>
              </a:rPr>
              <a:t>3</a:t>
            </a:r>
            <a:r>
              <a:rPr lang="el-GR" sz="2200" b="1" dirty="0" smtClean="0">
                <a:solidFill>
                  <a:srgbClr val="FF0000"/>
                </a:solidFill>
              </a:rPr>
              <a:t>.1. </a:t>
            </a:r>
            <a:r>
              <a:rPr lang="en-US" sz="2200" b="1" dirty="0" smtClean="0">
                <a:solidFill>
                  <a:srgbClr val="FF0000"/>
                </a:solidFill>
              </a:rPr>
              <a:t>How did music influence fashion?</a:t>
            </a:r>
            <a:endParaRPr lang="el-GR" sz="2200" b="1" dirty="0" smtClean="0">
              <a:solidFill>
                <a:srgbClr val="FF0000"/>
              </a:solidFill>
            </a:endParaRPr>
          </a:p>
          <a:p>
            <a:pPr algn="ctr"/>
            <a:r>
              <a:rPr lang="el-GR" sz="2000" b="1" dirty="0" smtClean="0">
                <a:solidFill>
                  <a:srgbClr val="6600FF"/>
                </a:solidFill>
              </a:rPr>
              <a:t>3.1.</a:t>
            </a:r>
            <a:r>
              <a:rPr lang="en-US" sz="2000" b="1" dirty="0">
                <a:solidFill>
                  <a:srgbClr val="6600FF"/>
                </a:solidFill>
              </a:rPr>
              <a:t>3. Punk </a:t>
            </a:r>
            <a:r>
              <a:rPr lang="en-US" sz="2000" b="1" dirty="0" smtClean="0">
                <a:solidFill>
                  <a:srgbClr val="6600FF"/>
                </a:solidFill>
              </a:rPr>
              <a:t>and fashion</a:t>
            </a:r>
            <a:endParaRPr lang="en-US" sz="2000" b="1" dirty="0">
              <a:solidFill>
                <a:srgbClr val="6600FF"/>
              </a:solidFill>
            </a:endParaRPr>
          </a:p>
        </p:txBody>
      </p:sp>
      <p:pic>
        <p:nvPicPr>
          <p:cNvPr id="6" name="Picture 5">
            <a:extLst>
              <a:ext uri="{FF2B5EF4-FFF2-40B4-BE49-F238E27FC236}">
                <a16:creationId xmlns:a16="http://schemas.microsoft.com/office/drawing/2014/main" id="{031BC4CE-A502-4F8A-B6FB-085A047992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4" y="21495"/>
            <a:ext cx="1728192" cy="850802"/>
          </a:xfrm>
          <a:prstGeom prst="rect">
            <a:avLst/>
          </a:prstGeom>
        </p:spPr>
      </p:pic>
      <p:sp>
        <p:nvSpPr>
          <p:cNvPr id="10" name="Rectangle 9">
            <a:extLst>
              <a:ext uri="{FF2B5EF4-FFF2-40B4-BE49-F238E27FC236}">
                <a16:creationId xmlns:a16="http://schemas.microsoft.com/office/drawing/2014/main" id="{C1975A23-47C9-41A1-9EFC-5A4A276E7A37}"/>
              </a:ext>
            </a:extLst>
          </p:cNvPr>
          <p:cNvSpPr/>
          <p:nvPr/>
        </p:nvSpPr>
        <p:spPr>
          <a:xfrm>
            <a:off x="179512" y="1651691"/>
            <a:ext cx="5832648" cy="1477328"/>
          </a:xfrm>
          <a:prstGeom prst="rect">
            <a:avLst/>
          </a:prstGeom>
        </p:spPr>
        <p:txBody>
          <a:bodyPr wrap="square">
            <a:spAutoFit/>
          </a:bodyPr>
          <a:lstStyle/>
          <a:p>
            <a:pPr algn="just"/>
            <a:r>
              <a:rPr lang="en-US" b="1" dirty="0"/>
              <a:t>      </a:t>
            </a:r>
            <a:r>
              <a:rPr lang="en-US" b="1" dirty="0" smtClean="0"/>
              <a:t>Punk </a:t>
            </a:r>
            <a:r>
              <a:rPr lang="en-US" b="1" dirty="0"/>
              <a:t>style, from the </a:t>
            </a:r>
            <a:r>
              <a:rPr lang="en-US" b="1" dirty="0" smtClean="0"/>
              <a:t>start, </a:t>
            </a:r>
            <a:r>
              <a:rPr lang="en-US" b="1" dirty="0"/>
              <a:t>aimed to provoke public opinion.</a:t>
            </a:r>
          </a:p>
          <a:p>
            <a:pPr algn="just"/>
            <a:r>
              <a:rPr lang="en-US" b="1" dirty="0"/>
              <a:t>      </a:t>
            </a:r>
            <a:r>
              <a:rPr lang="en-US" b="1" dirty="0" smtClean="0"/>
              <a:t>T-shirts </a:t>
            </a:r>
            <a:r>
              <a:rPr lang="en-US" b="1" dirty="0"/>
              <a:t>with offensive prints (</a:t>
            </a:r>
            <a:r>
              <a:rPr lang="en-US" b="1" dirty="0" err="1"/>
              <a:t>eg</a:t>
            </a:r>
            <a:r>
              <a:rPr lang="en-US" b="1" dirty="0"/>
              <a:t> </a:t>
            </a:r>
            <a:r>
              <a:rPr lang="en-US" b="1" dirty="0" smtClean="0"/>
              <a:t>crosses upside down, </a:t>
            </a:r>
            <a:r>
              <a:rPr lang="en-US" b="1" dirty="0"/>
              <a:t>etc.), </a:t>
            </a:r>
            <a:r>
              <a:rPr lang="en-US" b="1" dirty="0" smtClean="0"/>
              <a:t>sloppy </a:t>
            </a:r>
            <a:r>
              <a:rPr lang="en-US" b="1" dirty="0"/>
              <a:t>hair, dyed in unnatural colors (green, bright red, purple), fishnet </a:t>
            </a:r>
            <a:r>
              <a:rPr lang="en-US" b="1" dirty="0" smtClean="0"/>
              <a:t>stockings, spiked wristbands, </a:t>
            </a:r>
            <a:r>
              <a:rPr lang="en-US" b="1" dirty="0"/>
              <a:t>etc.</a:t>
            </a:r>
          </a:p>
        </p:txBody>
      </p:sp>
      <p:pic>
        <p:nvPicPr>
          <p:cNvPr id="15" name="Picture 14">
            <a:extLst>
              <a:ext uri="{FF2B5EF4-FFF2-40B4-BE49-F238E27FC236}">
                <a16:creationId xmlns:a16="http://schemas.microsoft.com/office/drawing/2014/main" id="{977BFA23-9F9A-4D29-98EA-E4F882A1E1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00151">
            <a:off x="6463189" y="676278"/>
            <a:ext cx="2285222" cy="3224081"/>
          </a:xfrm>
          <a:prstGeom prst="rect">
            <a:avLst/>
          </a:prstGeom>
        </p:spPr>
      </p:pic>
      <p:pic>
        <p:nvPicPr>
          <p:cNvPr id="17" name="Picture 16">
            <a:extLst>
              <a:ext uri="{FF2B5EF4-FFF2-40B4-BE49-F238E27FC236}">
                <a16:creationId xmlns:a16="http://schemas.microsoft.com/office/drawing/2014/main" id="{EC24E433-344C-479E-A6DC-BED3BD7C67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55905">
            <a:off x="373550" y="3763763"/>
            <a:ext cx="3995936" cy="2330963"/>
          </a:xfrm>
          <a:prstGeom prst="rect">
            <a:avLst/>
          </a:prstGeom>
        </p:spPr>
      </p:pic>
      <p:sp>
        <p:nvSpPr>
          <p:cNvPr id="24" name="Arrow: Right 23">
            <a:extLst>
              <a:ext uri="{FF2B5EF4-FFF2-40B4-BE49-F238E27FC236}">
                <a16:creationId xmlns:a16="http://schemas.microsoft.com/office/drawing/2014/main" id="{8FCC0623-31B7-4754-A6A5-EA4E54ACDD45}"/>
              </a:ext>
            </a:extLst>
          </p:cNvPr>
          <p:cNvSpPr/>
          <p:nvPr/>
        </p:nvSpPr>
        <p:spPr>
          <a:xfrm>
            <a:off x="216233" y="1753981"/>
            <a:ext cx="255310" cy="216024"/>
          </a:xfrm>
          <a:prstGeom prst="right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Right 24">
            <a:extLst>
              <a:ext uri="{FF2B5EF4-FFF2-40B4-BE49-F238E27FC236}">
                <a16:creationId xmlns:a16="http://schemas.microsoft.com/office/drawing/2014/main" id="{8D58DE92-66E1-4BE6-9372-6629580E03EB}"/>
              </a:ext>
            </a:extLst>
          </p:cNvPr>
          <p:cNvSpPr/>
          <p:nvPr/>
        </p:nvSpPr>
        <p:spPr>
          <a:xfrm>
            <a:off x="216233" y="2288318"/>
            <a:ext cx="255310" cy="216024"/>
          </a:xfrm>
          <a:prstGeom prst="rightArrow">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Hate crimes to now include attacks on emos, punks, goths and ...">
            <a:extLst>
              <a:ext uri="{FF2B5EF4-FFF2-40B4-BE49-F238E27FC236}">
                <a16:creationId xmlns:a16="http://schemas.microsoft.com/office/drawing/2014/main" id="{D8323649-B5F3-483D-9D41-D6BF3006CB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13098">
            <a:off x="4804646" y="4125878"/>
            <a:ext cx="4085659" cy="2423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584999"/>
      </p:ext>
    </p:extLst>
  </p:cSld>
  <p:clrMapOvr>
    <a:masterClrMapping/>
  </p:clrMapOvr>
  <mc:AlternateContent xmlns:mc="http://schemas.openxmlformats.org/markup-compatibility/2006" xmlns:p14="http://schemas.microsoft.com/office/powerpoint/2010/main">
    <mc:Choice Requires="p14">
      <p:transition spd="med">
        <p14:vortex dir="r"/>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524a1a03b6ef8e2ab87fac173a32e8e62520b3"/>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1295</TotalTime>
  <Words>739</Words>
  <Application>Microsoft Office PowerPoint</Application>
  <PresentationFormat>Προβολή στην οθόνη (4:3)</PresentationFormat>
  <Paragraphs>60</Paragraphs>
  <Slides>11</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11</vt:i4>
      </vt:variant>
    </vt:vector>
  </HeadingPairs>
  <TitlesOfParts>
    <vt:vector size="14" baseType="lpstr">
      <vt:lpstr>Arial</vt:lpstr>
      <vt:lpstr>Calibri</vt:lpstr>
      <vt:lpstr>Θέμα του Office</vt:lpstr>
      <vt:lpstr>Παρουσίαση του PowerPoint</vt:lpstr>
      <vt:lpstr>Παρουσίαση του PowerPoint</vt:lpstr>
      <vt:lpstr>        At the beginning of the 20th century, with the advancements in  transportation, construction technology and communications, the creation of department stores selling large quantities of various products is made possible.               Consequently, the new clothing trend, ready to wear, offers people the opportunity to follow the fast pace of everyday life, while being elegant at the same time.              Modern youth constitute an important group of consumers who have left haute couture behind and demand cheap fashion, closer to their existentialism. Thus, fashion loses its elitist character and is transformed into a mass phenomenon.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admin</cp:lastModifiedBy>
  <cp:revision>551</cp:revision>
  <dcterms:created xsi:type="dcterms:W3CDTF">2019-07-01T06:44:46Z</dcterms:created>
  <dcterms:modified xsi:type="dcterms:W3CDTF">2020-11-21T23:47:53Z</dcterms:modified>
</cp:coreProperties>
</file>