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84" r:id="rId2"/>
    <p:sldId id="285" r:id="rId3"/>
    <p:sldId id="286" r:id="rId4"/>
    <p:sldId id="287" r:id="rId5"/>
    <p:sldId id="289" r:id="rId6"/>
    <p:sldId id="28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302" r:id="rId15"/>
    <p:sldId id="303" r:id="rId16"/>
    <p:sldId id="304" r:id="rId17"/>
    <p:sldId id="305" r:id="rId18"/>
    <p:sldId id="306" r:id="rId19"/>
    <p:sldId id="311" r:id="rId20"/>
    <p:sldId id="299" r:id="rId21"/>
    <p:sldId id="312" r:id="rId22"/>
    <p:sldId id="297" r:id="rId23"/>
    <p:sldId id="308" r:id="rId24"/>
    <p:sldId id="298" r:id="rId25"/>
    <p:sldId id="307" r:id="rId26"/>
    <p:sldId id="300" r:id="rId27"/>
    <p:sldId id="301" r:id="rId28"/>
    <p:sldId id="309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00"/>
    <a:srgbClr val="A54BC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69" autoAdjust="0"/>
  </p:normalViewPr>
  <p:slideViewPr>
    <p:cSldViewPr snapToGrid="0">
      <p:cViewPr>
        <p:scale>
          <a:sx n="152" d="100"/>
          <a:sy n="152" d="100"/>
        </p:scale>
        <p:origin x="-360" y="-24"/>
      </p:cViewPr>
      <p:guideLst>
        <p:guide orient="horz" pos="160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25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Google Shape;4614;g112d0f17a1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5" name="Google Shape;4615;g112d0f17a18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8" name="Google Shape;4728;gd1e493bb5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9" name="Google Shape;4729;gd1e493bb5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Google Shape;4733;gd1e493bb5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4" name="Google Shape;4734;gd1e493bb5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gd1e493bb5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9" name="Google Shape;4739;gd1e493bb5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Google Shape;4743;gd1e493bb5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4" name="Google Shape;4744;gd1e493bb5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Google Shape;4743;gd1e493bb5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4" name="Google Shape;4744;gd1e493bb5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Google Shape;4743;gd1e493bb5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4" name="Google Shape;4744;gd1e493bb5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Google Shape;4743;gd1e493bb5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4" name="Google Shape;4744;gd1e493bb5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Google Shape;4743;gd1e493bb5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4" name="Google Shape;4744;gd1e493bb5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" name="Google Shape;4713;gd1e493bb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4" name="Google Shape;4714;gd1e493bb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8" name="Google Shape;4758;gd1e493bb5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9" name="Google Shape;4759;gd1e493bb5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3" name="Google Shape;4623;g112d0f17a1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4" name="Google Shape;4624;g112d0f17a1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" name="Google Shape;4713;gd1e493bb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4" name="Google Shape;4714;gd1e493bb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8" name="Google Shape;4748;gd1e493bb5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9" name="Google Shape;4749;gd1e493bb5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3" name="Google Shape;4753;gd1e493bb5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4" name="Google Shape;4754;gd1e493bb5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3" name="Google Shape;4753;gd1e493bb5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4" name="Google Shape;4754;gd1e493bb5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g114cc1c0fd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4" name="Google Shape;4764;g114cc1c0fd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Google Shape;4768;g114cc1c0fd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9" name="Google Shape;4769;g114cc1c0fd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Google Shape;4768;g114cc1c0fd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9" name="Google Shape;4769;g114cc1c0fd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" name="Google Shape;4638;g112d0f17a1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9" name="Google Shape;4639;g112d0f17a1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" name="Google Shape;4648;gd1e493bb5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9" name="Google Shape;4649;gd1e493bb5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7" name="Google Shape;4687;g112d0f17a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8" name="Google Shape;4688;g112d0f17a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2" name="Google Shape;4672;g112d0f17a1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3" name="Google Shape;4673;g112d0f17a1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4" name="Google Shape;4694;g112d0f17a1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5" name="Google Shape;4695;g112d0f17a1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4" name="Google Shape;4704;g112d0f17a1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5" name="Google Shape;4705;g112d0f17a1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" name="Google Shape;4713;gd1e493bb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4" name="Google Shape;4714;gd1e493bb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palla_eugenia/7gq3dvkk2i9ggy6j/wish/205943536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" TargetMode="External"/><Relationship Id="rId13" Type="http://schemas.openxmlformats.org/officeDocument/2006/relationships/hyperlink" Target="https://commons.wikimedia.org/w/index.php?curid=3574696" TargetMode="External"/><Relationship Id="rId3" Type="http://schemas.openxmlformats.org/officeDocument/2006/relationships/hyperlink" Target="https://upload.wikimedia.org/wikipedia/commons/3/3b/Portrait_of_Sir_Isaac_Newton,_1689.jpg" TargetMode="External"/><Relationship Id="rId7" Type="http://schemas.openxmlformats.org/officeDocument/2006/relationships/hyperlink" Target="https://en.wikipedia.org/wiki/Nature#/media/File:Animal_diversity.png" TargetMode="External"/><Relationship Id="rId12" Type="http://schemas.openxmlformats.org/officeDocument/2006/relationships/hyperlink" Target="https://creativecommons.org/licenses/by-sa/4.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/index.php?curid=6412607" TargetMode="External"/><Relationship Id="rId11" Type="http://schemas.openxmlformats.org/officeDocument/2006/relationships/hyperlink" Target="https://commons.wikimedia.org/w/index.php?curid=3157464" TargetMode="External"/><Relationship Id="rId5" Type="http://schemas.openxmlformats.org/officeDocument/2006/relationships/hyperlink" Target="https://commons.wikimedia.org/w/index.php?curid=36530322" TargetMode="External"/><Relationship Id="rId10" Type="http://schemas.openxmlformats.org/officeDocument/2006/relationships/hyperlink" Target="http://en.wikipedia.org/wiki/Image:RGB_illumination.jpg" TargetMode="External"/><Relationship Id="rId4" Type="http://schemas.openxmlformats.org/officeDocument/2006/relationships/hyperlink" Target="https://creativecommons.org/licenses/by-sa/3.0/at/deed.en" TargetMode="External"/><Relationship Id="rId9" Type="http://schemas.openxmlformats.org/officeDocument/2006/relationships/hyperlink" Target="https://www.publicdomainpictures.net/en/free-download.php?image=yellow-car&amp;id=21902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/index.php?curid=1020146" TargetMode="External"/><Relationship Id="rId3" Type="http://schemas.openxmlformats.org/officeDocument/2006/relationships/hyperlink" Target="https://www.wikiart.org/en/henri-matisse/goldfish-1911" TargetMode="External"/><Relationship Id="rId7" Type="http://schemas.openxmlformats.org/officeDocument/2006/relationships/hyperlink" Target="https://sciphile.org/lessons/yang-and-yin-negative-afterimages" TargetMode="External"/><Relationship Id="rId12" Type="http://schemas.openxmlformats.org/officeDocument/2006/relationships/hyperlink" Target="https://www.wikiart.org/en/claude-monet/rouen-cathedral-clear-da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/index.php?curid=10482999" TargetMode="External"/><Relationship Id="rId11" Type="http://schemas.openxmlformats.org/officeDocument/2006/relationships/hyperlink" Target="https://www.wikiart.org/en/claude-monet/rouen-cathedral" TargetMode="External"/><Relationship Id="rId5" Type="http://schemas.openxmlformats.org/officeDocument/2006/relationships/hyperlink" Target="https://www.wikiart.org/en/claude-monet/houses-of-parliament-sunset-02" TargetMode="External"/><Relationship Id="rId10" Type="http://schemas.openxmlformats.org/officeDocument/2006/relationships/hyperlink" Target="https://www.wikiart.org/en/claude-monet/rouen-cathedral-1893" TargetMode="External"/><Relationship Id="rId4" Type="http://schemas.openxmlformats.org/officeDocument/2006/relationships/hyperlink" Target="https://www.wikiart.org/en/vincent-van-gogh/self-portrait-with-pallette-1889" TargetMode="External"/><Relationship Id="rId9" Type="http://schemas.openxmlformats.org/officeDocument/2006/relationships/hyperlink" Target="https://commons.wikimedia.org/wiki/File:Monet_-_Impression,_Sunrise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tplace.com/blog/reasons-for-cmyk-printing/" TargetMode="External"/><Relationship Id="rId3" Type="http://schemas.openxmlformats.org/officeDocument/2006/relationships/hyperlink" Target="https://www.bostonglobe.com/arts/theater-dance/2016/09/01/huntington-two-georges-one-sondheim/OR1D4DPM8GsME67aXEjWiP/story.html" TargetMode="External"/><Relationship Id="rId7" Type="http://schemas.openxmlformats.org/officeDocument/2006/relationships/hyperlink" Target="http://www.dpreview.com/reviews/sonydscs70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ny.com/" TargetMode="External"/><Relationship Id="rId5" Type="http://schemas.openxmlformats.org/officeDocument/2006/relationships/hyperlink" Target="http://www.ma.huji.ac.il/~razk" TargetMode="External"/><Relationship Id="rId4" Type="http://schemas.openxmlformats.org/officeDocument/2006/relationships/hyperlink" Target="https://commons.wikimedia.org/w/index.php?curid=11500785" TargetMode="External"/><Relationship Id="rId9" Type="http://schemas.openxmlformats.org/officeDocument/2006/relationships/hyperlink" Target="mailto:palla.eugenia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7" name="Google Shape;4617;p41"/>
          <p:cNvSpPr txBox="1"/>
          <p:nvPr/>
        </p:nvSpPr>
        <p:spPr>
          <a:xfrm>
            <a:off x="819075" y="17919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6000" b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60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6000" b="1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6000" b="1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l" sz="6000" b="1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6000" b="1">
                <a:solidFill>
                  <a:srgbClr val="4A86E8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endParaRPr dirty="0"/>
          </a:p>
        </p:txBody>
      </p:sp>
      <p:sp>
        <p:nvSpPr>
          <p:cNvPr id="4618" name="Google Shape;4618;p41"/>
          <p:cNvSpPr txBox="1"/>
          <p:nvPr/>
        </p:nvSpPr>
        <p:spPr>
          <a:xfrm>
            <a:off x="1218150" y="1154400"/>
            <a:ext cx="73593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60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endParaRPr sz="6000" b="1" dirty="0">
              <a:solidFill>
                <a:srgbClr val="4A86E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2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in </a:t>
            </a:r>
            <a:r>
              <a:rPr lang="el" sz="29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Science</a:t>
            </a:r>
            <a:r>
              <a:rPr lang="el" sz="22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and </a:t>
            </a:r>
            <a:r>
              <a:rPr lang="el" sz="33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el" sz="3300" b="1" dirty="0">
                <a:solidFill>
                  <a:srgbClr val="FFEF41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33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sz="3300" b="1" dirty="0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619" name="Google Shape;4619;p41"/>
          <p:cNvCxnSpPr/>
          <p:nvPr/>
        </p:nvCxnSpPr>
        <p:spPr>
          <a:xfrm flipH="1">
            <a:off x="3554450" y="7525"/>
            <a:ext cx="1235100" cy="5136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0" dir="5400000" algn="bl" rotWithShape="0">
              <a:schemeClr val="lt1">
                <a:alpha val="96000"/>
              </a:schemeClr>
            </a:outerShdw>
          </a:effectLst>
        </p:spPr>
      </p:cxnSp>
      <p:cxnSp>
        <p:nvCxnSpPr>
          <p:cNvPr id="4620" name="Google Shape;4620;p41"/>
          <p:cNvCxnSpPr/>
          <p:nvPr/>
        </p:nvCxnSpPr>
        <p:spPr>
          <a:xfrm flipH="1">
            <a:off x="3706975" y="-82850"/>
            <a:ext cx="1112700" cy="537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0" dir="5400000" algn="bl" rotWithShape="0">
              <a:schemeClr val="lt1">
                <a:alpha val="96000"/>
              </a:schemeClr>
            </a:outerShdw>
          </a:effectLst>
        </p:spPr>
      </p:cxnSp>
      <p:cxnSp>
        <p:nvCxnSpPr>
          <p:cNvPr id="4621" name="Google Shape;4621;p41"/>
          <p:cNvCxnSpPr/>
          <p:nvPr/>
        </p:nvCxnSpPr>
        <p:spPr>
          <a:xfrm flipH="1">
            <a:off x="3275900" y="-135550"/>
            <a:ext cx="1551300" cy="5301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0" dir="5400000" algn="bl" rotWithShape="0">
              <a:schemeClr val="lt1">
                <a:alpha val="96000"/>
              </a:scheme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1" name="Google Shape;4731;p50"/>
          <p:cNvSpPr txBox="1"/>
          <p:nvPr/>
        </p:nvSpPr>
        <p:spPr>
          <a:xfrm>
            <a:off x="-219205" y="12332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</a:t>
            </a:r>
            <a:r>
              <a:rPr lang="el" sz="3200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3200" b="1" dirty="0" smtClean="0">
                <a:solidFill>
                  <a:srgbClr val="92D050"/>
                </a:solidFill>
                <a:latin typeface="Courier New"/>
                <a:ea typeface="Courier New"/>
                <a:cs typeface="Courier New"/>
                <a:sym typeface="Courier New"/>
              </a:rPr>
              <a:t>G</a:t>
            </a:r>
            <a:r>
              <a:rPr lang="el" sz="3200" b="1" dirty="0" smtClean="0">
                <a:solidFill>
                  <a:schemeClr val="accent1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lang="en-US" sz="20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el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l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and </a:t>
            </a:r>
            <a:r>
              <a:rPr lang="en-US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</a:t>
            </a:r>
            <a:r>
              <a:rPr lang="el" sz="3200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3200" b="1" dirty="0" smtClean="0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Y</a:t>
            </a:r>
            <a:r>
              <a:rPr lang="el" sz="3200" b="1" dirty="0" smtClean="0">
                <a:solidFill>
                  <a:schemeClr val="accent1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30" y="557146"/>
            <a:ext cx="4413310" cy="43396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 lighting and screens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(TV, cell phones </a:t>
            </a:r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etc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 the primary colors are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Red, Green and Blue-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12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2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By mixing these three colors we get three secondary colors! </a:t>
            </a:r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his is an </a:t>
            </a:r>
            <a:r>
              <a:rPr lang="en-US" sz="12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additive color mixing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procedure. When we add a color to another one, we get a brighter color light.</a:t>
            </a: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Green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Yellow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Blue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smtClean="0">
                <a:solidFill>
                  <a:srgbClr val="FF00FF"/>
                </a:solidFill>
                <a:latin typeface="Courier New" pitchFamily="49" charset="0"/>
                <a:cs typeface="Courier New" pitchFamily="49" charset="0"/>
              </a:rPr>
              <a:t>Magenta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200" b="1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Green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Blue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smtClean="0">
                <a:solidFill>
                  <a:srgbClr val="66FFFF"/>
                </a:solidFill>
                <a:latin typeface="Courier New" pitchFamily="49" charset="0"/>
                <a:cs typeface="Courier New" pitchFamily="49" charset="0"/>
              </a:rPr>
              <a:t>Cyan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Green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Blue 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 White light</a:t>
            </a:r>
            <a:endParaRPr lang="en-US" sz="12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51" y="1965524"/>
            <a:ext cx="2011873" cy="15089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40686" y="564623"/>
            <a:ext cx="4551628" cy="43396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 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painting </a:t>
            </a:r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 primary colors are </a:t>
            </a:r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Yellow and Blue-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12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12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endParaRPr lang="en-US" sz="12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By mixing these three colors we get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three secondary colors</a:t>
            </a:r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! This is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 </a:t>
            </a:r>
            <a:r>
              <a:rPr lang="en-US" sz="12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subtractive color </a:t>
            </a:r>
            <a:r>
              <a:rPr lang="en-US" sz="1200" b="1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mixing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procedure, because by adding we </a:t>
            </a:r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get a color of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less brightness. By adding a secondary to another one, we get neutral colors/browns.</a:t>
            </a: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Yellow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smtClean="0">
                <a:solidFill>
                  <a:srgbClr val="FF9900"/>
                </a:solidFill>
                <a:latin typeface="Courier New" pitchFamily="49" charset="0"/>
                <a:cs typeface="Courier New" pitchFamily="49" charset="0"/>
              </a:rPr>
              <a:t>Orange</a:t>
            </a:r>
            <a:endParaRPr lang="en-US" sz="1200" b="1" dirty="0">
              <a:solidFill>
                <a:srgbClr val="FF99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Blue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smtClean="0">
                <a:solidFill>
                  <a:srgbClr val="A54BCD"/>
                </a:solidFill>
                <a:latin typeface="Courier New" pitchFamily="49" charset="0"/>
                <a:cs typeface="Courier New" pitchFamily="49" charset="0"/>
              </a:rPr>
              <a:t>Purple</a:t>
            </a:r>
            <a:endParaRPr lang="en-US" sz="1200" b="1" dirty="0">
              <a:solidFill>
                <a:srgbClr val="A54BCD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Yellow</a:t>
            </a:r>
            <a:r>
              <a:rPr lang="en-US" sz="1200" b="1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+ </a:t>
            </a:r>
            <a:r>
              <a:rPr lang="en-US" sz="12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Blue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Green</a:t>
            </a:r>
            <a:endParaRPr lang="en-US" sz="12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Red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Yellow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+ </a:t>
            </a:r>
            <a:r>
              <a:rPr lang="en-US" sz="12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Blue 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Black (or </a:t>
            </a:r>
            <a:r>
              <a:rPr lang="en-US" sz="1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brown)</a:t>
            </a:r>
            <a:endParaRPr lang="en-US" sz="10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19797" y="4610433"/>
            <a:ext cx="551493" cy="255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3116" y="3550650"/>
            <a:ext cx="44686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Additive color </a:t>
            </a:r>
            <a:r>
              <a:rPr lang="en-US" sz="7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mixing (light): </a:t>
            </a:r>
            <a:r>
              <a:rPr lang="en-US" sz="7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projecting primary color lights on a white screen shows secondary colors where two overlap; the combination of all three primaries in equal intensities makes white.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69693" y="4586157"/>
            <a:ext cx="676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B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lack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5955" y="3420024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>
                <a:solidFill>
                  <a:schemeClr val="bg1">
                    <a:lumMod val="6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8</a:t>
            </a:r>
            <a:endParaRPr lang="en-US" sz="800" i="1" dirty="0">
              <a:solidFill>
                <a:schemeClr val="bg1">
                  <a:lumMod val="6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26" y="1924561"/>
            <a:ext cx="1847788" cy="17547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92372" y="3639405"/>
            <a:ext cx="44686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Subtractive </a:t>
            </a:r>
            <a:r>
              <a:rPr lang="en-US" sz="700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 </a:t>
            </a:r>
            <a:r>
              <a:rPr lang="en-US" sz="7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mixing (paint): primary colors produce </a:t>
            </a:r>
            <a:r>
              <a:rPr lang="en-US" sz="700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secondary colors where two overlap; the combination of all three primaries </a:t>
            </a:r>
            <a:r>
              <a:rPr lang="en-US" sz="7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 different quantities makes brown or black.</a:t>
            </a:r>
            <a:endParaRPr lang="en-US" sz="7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87860" y="3530610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9</a:t>
            </a:r>
            <a:endParaRPr lang="en-US" sz="800" i="1" dirty="0">
              <a:solidFill>
                <a:schemeClr val="tx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51"/>
          <p:cNvSpPr txBox="1"/>
          <p:nvPr/>
        </p:nvSpPr>
        <p:spPr>
          <a:xfrm>
            <a:off x="163513" y="160466"/>
            <a:ext cx="43377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b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Color Wheel  </a:t>
            </a:r>
            <a:endParaRPr lang="en-US" sz="1600" b="1" dirty="0" smtClean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en-US" sz="1600" b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by Johannes </a:t>
            </a:r>
            <a:r>
              <a:rPr lang="en-US" sz="1600" b="1" dirty="0" err="1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Itten</a:t>
            </a:r>
            <a:r>
              <a:rPr lang="en-US" sz="1600" b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1600" b="1" dirty="0">
                <a:solidFill>
                  <a:schemeClr val="bg1"/>
                </a:solidFill>
                <a:latin typeface="Courier New"/>
                <a:ea typeface="Courier New"/>
                <a:cs typeface="Courier New"/>
              </a:rPr>
              <a:t>1888 – </a:t>
            </a:r>
            <a:r>
              <a:rPr lang="en-US" sz="1600" b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</a:rPr>
              <a:t>1967)</a:t>
            </a:r>
          </a:p>
          <a:p>
            <a:pPr lvl="0"/>
            <a:r>
              <a:rPr lang="en-US" sz="1200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Artist and Bauhaus professor J. </a:t>
            </a:r>
            <a:r>
              <a:rPr lang="en-US" sz="1200" dirty="0" err="1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Itten</a:t>
            </a:r>
            <a:r>
              <a:rPr lang="en-US" sz="1200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 organized colors in a circle, presenting the basic facts about color in painting and containing fundamental color mixing.</a:t>
            </a:r>
            <a:endParaRPr sz="1200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83" y="238772"/>
            <a:ext cx="4352102" cy="437770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891" y="1687265"/>
            <a:ext cx="45726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1. Primary colors</a:t>
            </a: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Are the three colors that cannot be created by other color combinations (RYB)</a:t>
            </a:r>
          </a:p>
          <a:p>
            <a:endParaRPr lang="en-US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2.Secondary colors</a:t>
            </a: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Are the colors that are created by mixing two primary colors in equal quantity (Y+B=Green, Y+R=orange, R+B=purple)</a:t>
            </a:r>
          </a:p>
          <a:p>
            <a:endParaRPr lang="en-US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3. Hues</a:t>
            </a: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Potentially, infinite number of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different secondary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colors hues are possible, according to the amount of each primary color they contain.</a:t>
            </a:r>
          </a:p>
          <a:p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4205" y="178764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90153" y="259917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0130" y="257175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75608" y="322307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2089" y="180703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2475" y="172681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7906" y="24426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88103" y="12169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8447" y="71187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03710" y="37646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2089" y="388198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75608" y="398825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19916" y="229140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35864" y="120316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22089" y="6900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33840" y="305846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179497" y="303015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16231" y="41816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687860" y="4582794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10</a:t>
            </a:r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9" y="425412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4.Complementary </a:t>
            </a: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colors (CC)</a:t>
            </a:r>
          </a:p>
          <a:p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Are the colors that are directly opposite in the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wheel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:</a:t>
            </a:r>
            <a:endParaRPr lang="en-US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1.Red-Green </a:t>
            </a:r>
          </a:p>
          <a:p>
            <a:endParaRPr lang="en-US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2.Blue-Orange</a:t>
            </a:r>
          </a:p>
          <a:p>
            <a:endParaRPr lang="en-US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3.Yellow-Purple </a:t>
            </a:r>
          </a:p>
          <a:p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They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create the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brightest color contrasts when they are seen side-by-side.</a:t>
            </a:r>
          </a:p>
          <a:p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Complementary color couples are made up of one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primary and one secondary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color(the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one that is produced by mixing the other two primary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colors). Complementary color couples consist by one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warm</a:t>
            </a:r>
            <a:r>
              <a:rPr lang="en-US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and one </a:t>
            </a:r>
            <a:r>
              <a:rPr lang="en-US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cool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color!</a:t>
            </a:r>
          </a:p>
          <a:p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83" y="238772"/>
            <a:ext cx="4352102" cy="437770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574205" y="178764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0153" y="259917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50130" y="257175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75608" y="322307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2089" y="180703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2475" y="172681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89229" y="450291"/>
            <a:ext cx="5982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4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 CC 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purple</a:t>
            </a:r>
            <a:endParaRPr lang="en-US" sz="9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49828" y="3996860"/>
            <a:ext cx="5982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4</a:t>
            </a:r>
          </a:p>
          <a:p>
            <a:pPr algn="ctr"/>
            <a:r>
              <a:rPr lang="en-US" sz="9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CC 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yellow</a:t>
            </a:r>
            <a:endParaRPr lang="en-US" sz="9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88278" y="3191758"/>
            <a:ext cx="5982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4</a:t>
            </a:r>
          </a:p>
          <a:p>
            <a:pPr algn="ctr"/>
            <a:r>
              <a:rPr lang="en-US" sz="9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CC 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orange</a:t>
            </a:r>
            <a:endParaRPr lang="en-US" sz="9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73457" y="1380414"/>
            <a:ext cx="4603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4</a:t>
            </a:r>
          </a:p>
          <a:p>
            <a:pPr algn="ctr"/>
            <a:r>
              <a:rPr lang="en-US" sz="9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CC 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blue</a:t>
            </a:r>
            <a:endParaRPr lang="en-US" sz="9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10790" y="3126979"/>
            <a:ext cx="52931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4</a:t>
            </a:r>
          </a:p>
          <a:p>
            <a:pPr algn="ctr"/>
            <a:r>
              <a:rPr lang="en-US" sz="9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CC 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green</a:t>
            </a:r>
            <a:endParaRPr lang="en-US" sz="9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17508" y="1388472"/>
            <a:ext cx="4313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4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CC </a:t>
            </a:r>
          </a:p>
          <a:p>
            <a:pPr algn="ctr"/>
            <a:r>
              <a:rPr lang="en-US" sz="900" b="1" dirty="0" smtClean="0">
                <a:latin typeface="Courier New" pitchFamily="49" charset="0"/>
                <a:cs typeface="Courier New" pitchFamily="49" charset="0"/>
              </a:rPr>
              <a:t>red</a:t>
            </a:r>
            <a:endParaRPr lang="en-US" sz="9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1221" y="1277655"/>
            <a:ext cx="331940" cy="2898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50301" y="1278845"/>
            <a:ext cx="331940" cy="28989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93309" y="1705627"/>
            <a:ext cx="331940" cy="2898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46126" y="1706817"/>
            <a:ext cx="331940" cy="28989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99572" y="2144037"/>
            <a:ext cx="331940" cy="28989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46126" y="2140713"/>
            <a:ext cx="331940" cy="289894"/>
          </a:xfrm>
          <a:prstGeom prst="rect">
            <a:avLst/>
          </a:prstGeom>
          <a:solidFill>
            <a:srgbClr val="A54BCD"/>
          </a:solidFill>
          <a:ln>
            <a:solidFill>
              <a:srgbClr val="A54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671159" y="4691353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10</a:t>
            </a:r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181595" y="75156"/>
            <a:ext cx="1327758" cy="49039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2089" y="4537464"/>
            <a:ext cx="1366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warm 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04359" y="108738"/>
            <a:ext cx="1366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cool colors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Circular Arrow 14"/>
          <p:cNvSpPr/>
          <p:nvPr/>
        </p:nvSpPr>
        <p:spPr>
          <a:xfrm rot="20323810" flipH="1">
            <a:off x="5244424" y="377234"/>
            <a:ext cx="415455" cy="33241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439488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ircular Arrow 28"/>
          <p:cNvSpPr/>
          <p:nvPr/>
        </p:nvSpPr>
        <p:spPr>
          <a:xfrm rot="9509551" flipH="1">
            <a:off x="7810586" y="4288961"/>
            <a:ext cx="415455" cy="33241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439488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0870" y="101959"/>
            <a:ext cx="7083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Complementary colors are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used by artists to make important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elements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of a painting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stand out and create vivid works of art.</a:t>
            </a:r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4" y="680702"/>
            <a:ext cx="2398793" cy="3817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110" y="4495728"/>
            <a:ext cx="22525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Image </a:t>
            </a:r>
            <a:r>
              <a:rPr lang="el-GR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algn="ctr"/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Goldfish</a:t>
            </a:r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Henri Matisse 1911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(Red fish on green background)</a:t>
            </a:r>
            <a:endParaRPr lang="en-US" sz="9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05" y="725479"/>
            <a:ext cx="2823691" cy="3675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2902" y="4389257"/>
            <a:ext cx="327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Image </a:t>
            </a:r>
            <a:r>
              <a:rPr lang="el-GR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12</a:t>
            </a:r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. </a:t>
            </a:r>
          </a:p>
          <a:p>
            <a:pPr algn="ctr"/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Self portrait with Pallet</a:t>
            </a:r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Vincent Van Gogh, 1889,(Orange hues on the face and a blue background)</a:t>
            </a:r>
            <a:endParaRPr lang="en-US" sz="9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57" y="1321000"/>
            <a:ext cx="2818356" cy="2501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3856" y="3939167"/>
            <a:ext cx="28183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Image </a:t>
            </a:r>
            <a:r>
              <a:rPr lang="el-GR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13</a:t>
            </a:r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. </a:t>
            </a:r>
          </a:p>
          <a:p>
            <a:pPr algn="ctr"/>
            <a:r>
              <a:rPr lang="en-US" sz="9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Houses </a:t>
            </a:r>
            <a:r>
              <a:rPr lang="en-US" sz="900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of Parliament</a:t>
            </a:r>
            <a:r>
              <a:rPr lang="en-US" sz="9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Sunset </a:t>
            </a:r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02, Claude Monet,1904 </a:t>
            </a:r>
            <a:endParaRPr lang="en-US" sz="9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(Yellow hues on the sea and sky 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and purple buildings)</a:t>
            </a:r>
            <a:endParaRPr lang="en-US" sz="9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0978" y="125599"/>
            <a:ext cx="4695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Complementary colors-Afterimage Experiment</a:t>
            </a:r>
            <a:endParaRPr lang="en-US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5565" y="3270903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14</a:t>
            </a:r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445" y="442521"/>
            <a:ext cx="9062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Experiments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have shown </a:t>
            </a:r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that human eyes and brain tend to complete the color spectrum when we look at one of the colors,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by creating the impression of its complementary color. </a:t>
            </a:r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283" y="3536252"/>
            <a:ext cx="88746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Afterimage</a:t>
            </a:r>
            <a:r>
              <a:rPr lang="en-US" sz="11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is the optical phenomenon we observe, after we have looked at an image and this image has been removed.</a:t>
            </a:r>
          </a:p>
          <a:p>
            <a:endParaRPr lang="en-US" sz="11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It’s a characteristic of the human eye and brain: The shape of the image “remains” to our perception as an illusion for fractions of a second, after the original image has been removed, and it has the opposite/complementary color. </a:t>
            </a:r>
          </a:p>
          <a:p>
            <a:endParaRPr lang="en-US" sz="11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 arts of cinema and animation are based on afterimage, this property of the eye,</a:t>
            </a:r>
          </a:p>
          <a:p>
            <a:r>
              <a:rPr lang="en-US" sz="11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hich allows humans experience the </a:t>
            </a:r>
            <a:r>
              <a:rPr lang="en-US" sz="11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ilussion</a:t>
            </a:r>
            <a:r>
              <a:rPr lang="en-US" sz="1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of moving image.</a:t>
            </a:r>
            <a:endParaRPr lang="en-US" sz="11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69099" y="3620020"/>
            <a:ext cx="109973" cy="13152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85793" y="4126960"/>
            <a:ext cx="109973" cy="13152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46116" y="4777632"/>
            <a:ext cx="109973" cy="13152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43" y="980749"/>
            <a:ext cx="3055607" cy="25055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887738">
            <a:off x="201076" y="1208654"/>
            <a:ext cx="1558256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 Stare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at </a:t>
            </a:r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the image for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10”</a:t>
            </a:r>
          </a:p>
          <a:p>
            <a:pPr lvl="0"/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 Then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turn to the white surface for another 5”</a:t>
            </a:r>
          </a:p>
          <a:p>
            <a:pPr lvl="0"/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 What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do you see? What color is it?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47781" y="980749"/>
            <a:ext cx="3112718" cy="2505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73267" y="2931089"/>
            <a:ext cx="457199" cy="45035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64496" y="2764075"/>
            <a:ext cx="457199" cy="4503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88085" y="2704658"/>
            <a:ext cx="457199" cy="4503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83491" y="2764075"/>
            <a:ext cx="457199" cy="4503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71590" y="2957361"/>
            <a:ext cx="457199" cy="4503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97267" y="2989895"/>
            <a:ext cx="457199" cy="4503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3238" y="15890"/>
            <a:ext cx="4695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Complementary colors-Afterimage Experiment</a:t>
            </a:r>
            <a:endParaRPr lang="en-US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152" y="401961"/>
            <a:ext cx="61819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*Stare at the red circle for 10”</a:t>
            </a:r>
          </a:p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*Then turn to the white surface for another 5”</a:t>
            </a:r>
          </a:p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*What do you see? What color is it?</a:t>
            </a:r>
            <a:endParaRPr lang="en-US" sz="1100" dirty="0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20" y="1020738"/>
            <a:ext cx="9018740" cy="405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0882" y="1340285"/>
            <a:ext cx="3164713" cy="3187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29633" y="203505"/>
            <a:ext cx="6095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bserve the afterimage phenomenon by </a:t>
            </a:r>
            <a:r>
              <a:rPr lang="en-US" sz="1000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the following </a:t>
            </a:r>
            <a:r>
              <a:rPr lang="en-US" sz="10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experiment </a:t>
            </a:r>
            <a:endParaRPr lang="en-US" sz="1000" dirty="0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3238" y="72257"/>
            <a:ext cx="4695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Complementary colors-Afterimage Experiment</a:t>
            </a:r>
            <a:endParaRPr lang="en-US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152" y="401961"/>
            <a:ext cx="61819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*Stare at the yellow circle for 10”</a:t>
            </a:r>
          </a:p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*Then turn to the white surface for another 5”</a:t>
            </a:r>
          </a:p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*What do you see? What color is the afterimage?</a:t>
            </a:r>
            <a:endParaRPr lang="en-US" sz="1100" dirty="0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20" y="1020738"/>
            <a:ext cx="9018740" cy="405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0882" y="1340285"/>
            <a:ext cx="3164713" cy="31878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3238" y="72257"/>
            <a:ext cx="4695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Complementary colors-Afterimage Experiment</a:t>
            </a:r>
            <a:endParaRPr lang="en-US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152" y="401961"/>
            <a:ext cx="61819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*Stare at the blue circle for 10”</a:t>
            </a:r>
          </a:p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*Then turn to the white surface for another 5”</a:t>
            </a:r>
          </a:p>
          <a:p>
            <a:pPr lvl="0"/>
            <a:r>
              <a:rPr lang="en-US" sz="1100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*What do you see? What color is the afterimage?</a:t>
            </a:r>
            <a:endParaRPr lang="en-US" sz="1100" dirty="0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20" y="1020738"/>
            <a:ext cx="9018740" cy="405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0882" y="1340285"/>
            <a:ext cx="3164713" cy="31878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3" y="127380"/>
            <a:ext cx="6108640" cy="4747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887738">
            <a:off x="134946" y="1031501"/>
            <a:ext cx="1558256" cy="132343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 Stare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at </a:t>
            </a:r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the nose of Mona Lisa image for 20”</a:t>
            </a:r>
            <a:endParaRPr lang="en-US" sz="1000" b="1" dirty="0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  <a:p>
            <a:pPr lvl="0"/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 Then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turn to the white surface for another 5”</a:t>
            </a:r>
          </a:p>
          <a:p>
            <a:pPr lvl="0"/>
            <a:r>
              <a:rPr lang="en-US" sz="1000" b="1" dirty="0" smtClean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* What </a:t>
            </a:r>
            <a:r>
              <a:rPr lang="en-US" sz="1000" b="1" dirty="0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do you see? What color is it?</a:t>
            </a:r>
          </a:p>
        </p:txBody>
      </p:sp>
      <p:sp>
        <p:nvSpPr>
          <p:cNvPr id="4" name="Rectangle 3"/>
          <p:cNvSpPr/>
          <p:nvPr/>
        </p:nvSpPr>
        <p:spPr>
          <a:xfrm>
            <a:off x="981516" y="4694758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15</a:t>
            </a:r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0703" y="133643"/>
            <a:ext cx="3390213" cy="474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9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p49"/>
          <p:cNvSpPr txBox="1"/>
          <p:nvPr/>
        </p:nvSpPr>
        <p:spPr>
          <a:xfrm>
            <a:off x="3453000" y="1422275"/>
            <a:ext cx="3000000" cy="1616100"/>
          </a:xfrm>
          <a:prstGeom prst="rect">
            <a:avLst/>
          </a:prstGeom>
          <a:noFill/>
          <a:ln>
            <a:noFill/>
          </a:ln>
          <a:effectLst>
            <a:outerShdw blurRad="414338" dist="19050" dir="5400000" algn="bl" rotWithShape="0">
              <a:schemeClr val="accent6">
                <a:alpha val="87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l" sz="50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5000" b="1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>
                <a:solidFill>
                  <a:srgbClr val="FFEF41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l" sz="5000" b="1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5000" b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38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l" sz="250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l" sz="2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43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el" sz="4300" b="1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4300" b="1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sz="4300" b="1" dirty="0">
              <a:solidFill>
                <a:srgbClr val="0C50F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717" name="Google Shape;4717;p49"/>
          <p:cNvCxnSpPr/>
          <p:nvPr/>
        </p:nvCxnSpPr>
        <p:spPr>
          <a:xfrm>
            <a:off x="15050" y="45175"/>
            <a:ext cx="6355800" cy="5143800"/>
          </a:xfrm>
          <a:prstGeom prst="straightConnector1">
            <a:avLst/>
          </a:prstGeom>
          <a:noFill/>
          <a:ln w="9525" cap="flat" cmpd="sng">
            <a:solidFill>
              <a:srgbClr val="0C50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18" name="Google Shape;4718;p49"/>
          <p:cNvCxnSpPr/>
          <p:nvPr/>
        </p:nvCxnSpPr>
        <p:spPr>
          <a:xfrm>
            <a:off x="7525" y="52725"/>
            <a:ext cx="6333300" cy="5286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19" name="Google Shape;4719;p49"/>
          <p:cNvCxnSpPr/>
          <p:nvPr/>
        </p:nvCxnSpPr>
        <p:spPr>
          <a:xfrm>
            <a:off x="-7525" y="30125"/>
            <a:ext cx="6544200" cy="54147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sp>
        <p:nvSpPr>
          <p:cNvPr id="4720" name="Google Shape;4720;p49"/>
          <p:cNvSpPr/>
          <p:nvPr/>
        </p:nvSpPr>
        <p:spPr>
          <a:xfrm rot="10377306">
            <a:off x="7748740" y="1223015"/>
            <a:ext cx="665323" cy="61996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1" name="Google Shape;4721;p49"/>
          <p:cNvSpPr/>
          <p:nvPr/>
        </p:nvSpPr>
        <p:spPr>
          <a:xfrm rot="2470840">
            <a:off x="7374755" y="569443"/>
            <a:ext cx="614639" cy="562965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2" name="Google Shape;4722;p49"/>
          <p:cNvSpPr/>
          <p:nvPr/>
        </p:nvSpPr>
        <p:spPr>
          <a:xfrm rot="3459652">
            <a:off x="7277872" y="1406431"/>
            <a:ext cx="698784" cy="648188"/>
          </a:xfrm>
          <a:prstGeom prst="rtTriangle">
            <a:avLst/>
          </a:prstGeom>
          <a:solidFill>
            <a:srgbClr val="0C50F3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723" name="Google Shape;4723;p49"/>
          <p:cNvCxnSpPr/>
          <p:nvPr/>
        </p:nvCxnSpPr>
        <p:spPr>
          <a:xfrm>
            <a:off x="46975" y="84625"/>
            <a:ext cx="6476400" cy="52566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4" name="Google Shape;4724;p49"/>
          <p:cNvCxnSpPr/>
          <p:nvPr/>
        </p:nvCxnSpPr>
        <p:spPr>
          <a:xfrm>
            <a:off x="7525" y="45175"/>
            <a:ext cx="6243000" cy="530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5" name="Google Shape;4725;p49"/>
          <p:cNvCxnSpPr/>
          <p:nvPr/>
        </p:nvCxnSpPr>
        <p:spPr>
          <a:xfrm>
            <a:off x="-15050" y="22600"/>
            <a:ext cx="6704400" cy="5574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6" name="Google Shape;4726;p49"/>
          <p:cNvCxnSpPr/>
          <p:nvPr/>
        </p:nvCxnSpPr>
        <p:spPr>
          <a:xfrm>
            <a:off x="22600" y="15050"/>
            <a:ext cx="6523500" cy="52830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sp>
        <p:nvSpPr>
          <p:cNvPr id="13" name="Rectangle 12"/>
          <p:cNvSpPr/>
          <p:nvPr/>
        </p:nvSpPr>
        <p:spPr>
          <a:xfrm>
            <a:off x="675917" y="4246309"/>
            <a:ext cx="2117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3d </a:t>
            </a:r>
            <a:r>
              <a:rPr lang="en-US" b="1" dirty="0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Tea</a:t>
            </a:r>
            <a:r>
              <a:rPr lang="en-US" b="1" dirty="0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chi</a:t>
            </a:r>
            <a:r>
              <a:rPr lang="en-US" b="1" dirty="0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ng</a:t>
            </a:r>
            <a:r>
              <a:rPr lang="en-US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1" dirty="0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Pe</a:t>
            </a:r>
            <a:r>
              <a:rPr lang="en-US" b="1" dirty="0">
                <a:solidFill>
                  <a:schemeClr val="accent1"/>
                </a:solidFill>
                <a:latin typeface="Courier New"/>
                <a:ea typeface="Courier New"/>
                <a:cs typeface="Courier New"/>
                <a:sym typeface="Courier New"/>
              </a:rPr>
              <a:t>ri</a:t>
            </a:r>
            <a:r>
              <a:rPr lang="en-US" b="1" dirty="0">
                <a:solidFill>
                  <a:srgbClr val="A93AF2"/>
                </a:solidFill>
                <a:latin typeface="Courier New"/>
                <a:ea typeface="Courier New"/>
                <a:cs typeface="Courier New"/>
                <a:sym typeface="Courier New"/>
              </a:rPr>
              <a:t>od</a:t>
            </a:r>
            <a:endParaRPr lang="en-US" dirty="0">
              <a:solidFill>
                <a:srgbClr val="A93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6" name="Google Shape;4626;p42"/>
          <p:cNvSpPr txBox="1"/>
          <p:nvPr/>
        </p:nvSpPr>
        <p:spPr>
          <a:xfrm>
            <a:off x="3072000" y="1498475"/>
            <a:ext cx="3000000" cy="1339200"/>
          </a:xfrm>
          <a:prstGeom prst="rect">
            <a:avLst/>
          </a:prstGeom>
          <a:noFill/>
          <a:ln>
            <a:noFill/>
          </a:ln>
          <a:effectLst>
            <a:outerShdw blurRad="414338" dist="19050" dir="5400000" algn="bl" rotWithShape="0">
              <a:schemeClr val="accent6">
                <a:alpha val="87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l" sz="5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5000" b="1" dirty="0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 dirty="0">
                <a:solidFill>
                  <a:srgbClr val="FFEF41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l" sz="5000" b="1" dirty="0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 dirty="0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50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38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l" sz="2500" dirty="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l" sz="2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2500" dirty="0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lang="el" sz="2500" dirty="0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2500" dirty="0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l" sz="2500" dirty="0">
                <a:solidFill>
                  <a:srgbClr val="4A86E8"/>
                </a:solidFill>
                <a:latin typeface="Courier New"/>
                <a:ea typeface="Courier New"/>
                <a:cs typeface="Courier New"/>
                <a:sym typeface="Courier New"/>
              </a:rPr>
              <a:t>e</a:t>
            </a:r>
            <a:r>
              <a:rPr lang="el" sz="2500" dirty="0">
                <a:solidFill>
                  <a:srgbClr val="9900FF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l" sz="2500" dirty="0">
                <a:solidFill>
                  <a:srgbClr val="B4A7D6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2500" dirty="0">
                <a:solidFill>
                  <a:srgbClr val="D9D2E9"/>
                </a:solidFill>
                <a:latin typeface="Courier New"/>
                <a:ea typeface="Courier New"/>
                <a:cs typeface="Courier New"/>
                <a:sym typeface="Courier New"/>
              </a:rPr>
              <a:t>e</a:t>
            </a:r>
            <a:endParaRPr sz="2500" dirty="0">
              <a:solidFill>
                <a:srgbClr val="D9D2E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627" name="Google Shape;4627;p42"/>
          <p:cNvCxnSpPr/>
          <p:nvPr/>
        </p:nvCxnSpPr>
        <p:spPr>
          <a:xfrm>
            <a:off x="-105425" y="-67775"/>
            <a:ext cx="6476400" cy="525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42900" dist="28575" dir="5400000" algn="bl" rotWithShape="0">
              <a:schemeClr val="lt1">
                <a:alpha val="93000"/>
              </a:schemeClr>
            </a:outerShdw>
          </a:effectLst>
        </p:spPr>
      </p:cxnSp>
      <p:cxnSp>
        <p:nvCxnSpPr>
          <p:cNvPr id="4628" name="Google Shape;4628;p42"/>
          <p:cNvCxnSpPr/>
          <p:nvPr/>
        </p:nvCxnSpPr>
        <p:spPr>
          <a:xfrm>
            <a:off x="-82850" y="-15050"/>
            <a:ext cx="6370800" cy="5369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42900" dist="28575" dir="5400000" algn="bl" rotWithShape="0">
              <a:schemeClr val="lt1">
                <a:alpha val="93000"/>
              </a:schemeClr>
            </a:outerShdw>
          </a:effectLst>
        </p:spPr>
      </p:cxnSp>
      <p:cxnSp>
        <p:nvCxnSpPr>
          <p:cNvPr id="4629" name="Google Shape;4629;p42"/>
          <p:cNvCxnSpPr/>
          <p:nvPr/>
        </p:nvCxnSpPr>
        <p:spPr>
          <a:xfrm>
            <a:off x="-52725" y="0"/>
            <a:ext cx="6589500" cy="5444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42900" dist="28575" dir="5400000" algn="bl" rotWithShape="0">
              <a:schemeClr val="lt1">
                <a:alpha val="93000"/>
              </a:schemeClr>
            </a:outerShdw>
          </a:effectLst>
        </p:spPr>
      </p:cxnSp>
      <p:cxnSp>
        <p:nvCxnSpPr>
          <p:cNvPr id="4630" name="Google Shape;4630;p42"/>
          <p:cNvCxnSpPr/>
          <p:nvPr/>
        </p:nvCxnSpPr>
        <p:spPr>
          <a:xfrm>
            <a:off x="15050" y="45175"/>
            <a:ext cx="6355800" cy="5143800"/>
          </a:xfrm>
          <a:prstGeom prst="straightConnector1">
            <a:avLst/>
          </a:prstGeom>
          <a:noFill/>
          <a:ln w="9525" cap="flat" cmpd="sng">
            <a:solidFill>
              <a:srgbClr val="0C50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631" name="Google Shape;4631;p42"/>
          <p:cNvCxnSpPr/>
          <p:nvPr/>
        </p:nvCxnSpPr>
        <p:spPr>
          <a:xfrm>
            <a:off x="7525" y="52725"/>
            <a:ext cx="6333300" cy="5286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632" name="Google Shape;4632;p42"/>
          <p:cNvCxnSpPr/>
          <p:nvPr/>
        </p:nvCxnSpPr>
        <p:spPr>
          <a:xfrm>
            <a:off x="-7525" y="30125"/>
            <a:ext cx="6544200" cy="54147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633" name="Google Shape;4633;p42"/>
          <p:cNvCxnSpPr/>
          <p:nvPr/>
        </p:nvCxnSpPr>
        <p:spPr>
          <a:xfrm>
            <a:off x="46975" y="84625"/>
            <a:ext cx="6476400" cy="52566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634" name="Google Shape;4634;p42"/>
          <p:cNvCxnSpPr/>
          <p:nvPr/>
        </p:nvCxnSpPr>
        <p:spPr>
          <a:xfrm>
            <a:off x="7525" y="45175"/>
            <a:ext cx="6243000" cy="530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635" name="Google Shape;4635;p42"/>
          <p:cNvCxnSpPr/>
          <p:nvPr/>
        </p:nvCxnSpPr>
        <p:spPr>
          <a:xfrm>
            <a:off x="-15050" y="22600"/>
            <a:ext cx="6704400" cy="5574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636" name="Google Shape;4636;p42"/>
          <p:cNvCxnSpPr/>
          <p:nvPr/>
        </p:nvCxnSpPr>
        <p:spPr>
          <a:xfrm>
            <a:off x="22600" y="15050"/>
            <a:ext cx="6523500" cy="52830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sp>
        <p:nvSpPr>
          <p:cNvPr id="2" name="Rectangle 1"/>
          <p:cNvSpPr/>
          <p:nvPr/>
        </p:nvSpPr>
        <p:spPr>
          <a:xfrm>
            <a:off x="528265" y="3889670"/>
            <a:ext cx="2225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1st </a:t>
            </a:r>
            <a:r>
              <a:rPr lang="en-US" b="1" dirty="0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Tea</a:t>
            </a:r>
            <a:r>
              <a:rPr lang="en-US" b="1" dirty="0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chi</a:t>
            </a:r>
            <a:r>
              <a:rPr lang="en-US" b="1" dirty="0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ng</a:t>
            </a:r>
            <a:r>
              <a:rPr lang="en-US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1" dirty="0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Pe</a:t>
            </a:r>
            <a:r>
              <a:rPr lang="en-US" b="1" dirty="0">
                <a:solidFill>
                  <a:schemeClr val="accent1"/>
                </a:solidFill>
                <a:latin typeface="Courier New"/>
                <a:ea typeface="Courier New"/>
                <a:cs typeface="Courier New"/>
                <a:sym typeface="Courier New"/>
              </a:rPr>
              <a:t>ri</a:t>
            </a:r>
            <a:r>
              <a:rPr lang="en-US" b="1" dirty="0">
                <a:solidFill>
                  <a:srgbClr val="A93AF2"/>
                </a:solidFill>
                <a:latin typeface="Courier New"/>
                <a:ea typeface="Courier New"/>
                <a:cs typeface="Courier New"/>
                <a:sym typeface="Courier New"/>
              </a:rPr>
              <a:t>od</a:t>
            </a:r>
            <a:endParaRPr lang="en-US" dirty="0">
              <a:solidFill>
                <a:srgbClr val="A93A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" name="Google Shape;4761;p56"/>
          <p:cNvSpPr txBox="1"/>
          <p:nvPr/>
        </p:nvSpPr>
        <p:spPr>
          <a:xfrm>
            <a:off x="182392" y="49910"/>
            <a:ext cx="43377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Aerial </a:t>
            </a:r>
            <a:r>
              <a:rPr lang="el" sz="16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Perspective</a:t>
            </a:r>
            <a:endParaRPr lang="en-US" sz="1600" b="1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Aerial perspective painting hints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0" y="72808"/>
            <a:ext cx="3623117" cy="4639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1782" y="4686648"/>
            <a:ext cx="476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16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Wanderer over a sea of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fog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Caspar </a:t>
            </a:r>
            <a:r>
              <a:rPr lang="en-US" sz="8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David 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Friedrich, </a:t>
            </a:r>
          </a:p>
          <a:p>
            <a:pPr lvl="0"/>
            <a:r>
              <a:rPr lang="en-US" sz="8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1888, Romanticism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Symbolism.</a:t>
            </a:r>
            <a:endParaRPr lang="en-US" sz="8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4986"/>
            <a:ext cx="49847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Color is used by artists to create the feeling of depth. The effect of </a:t>
            </a:r>
            <a:r>
              <a:rPr lang="en-US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aerial perspective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mimics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real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life visual perception: Objects that are far away seem colorless and without contrast. In Friedrich’s painting we see a man looking at the mountains far away. The impression of depth is created by the variation of color tones and hues: </a:t>
            </a: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1. In the foreground the man and the rocks are painted with dark tones, high contrast and warm colors (blond hair, warm brown rocks). </a:t>
            </a:r>
          </a:p>
          <a:p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2. In 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background, as we move further away, the contrast diminishes, the tones become lighter and the colors cooler.</a:t>
            </a:r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731" y="4184521"/>
            <a:ext cx="4185761" cy="70788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Symbolic meaning of the painting: 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 man is looking back at his life remembering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some important moments which stand out, 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just like the mountain peaks stand out from the fog!</a:t>
            </a:r>
            <a:endParaRPr lang="en-US" sz="10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p49"/>
          <p:cNvSpPr txBox="1"/>
          <p:nvPr/>
        </p:nvSpPr>
        <p:spPr>
          <a:xfrm>
            <a:off x="3453000" y="1422275"/>
            <a:ext cx="3000000" cy="1616100"/>
          </a:xfrm>
          <a:prstGeom prst="rect">
            <a:avLst/>
          </a:prstGeom>
          <a:noFill/>
          <a:ln>
            <a:noFill/>
          </a:ln>
          <a:effectLst>
            <a:outerShdw blurRad="414338" dist="19050" dir="5400000" algn="bl" rotWithShape="0">
              <a:schemeClr val="accent6">
                <a:alpha val="87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l" sz="50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5000" b="1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>
                <a:solidFill>
                  <a:srgbClr val="FFEF41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l" sz="5000" b="1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5000" b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38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l" sz="250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l" sz="2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43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el" sz="4300" b="1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4300" b="1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sz="4300" b="1" dirty="0">
              <a:solidFill>
                <a:srgbClr val="0C50F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717" name="Google Shape;4717;p49"/>
          <p:cNvCxnSpPr/>
          <p:nvPr/>
        </p:nvCxnSpPr>
        <p:spPr>
          <a:xfrm>
            <a:off x="15050" y="45175"/>
            <a:ext cx="6355800" cy="5143800"/>
          </a:xfrm>
          <a:prstGeom prst="straightConnector1">
            <a:avLst/>
          </a:prstGeom>
          <a:noFill/>
          <a:ln w="9525" cap="flat" cmpd="sng">
            <a:solidFill>
              <a:srgbClr val="0C50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18" name="Google Shape;4718;p49"/>
          <p:cNvCxnSpPr/>
          <p:nvPr/>
        </p:nvCxnSpPr>
        <p:spPr>
          <a:xfrm>
            <a:off x="7525" y="52725"/>
            <a:ext cx="6333300" cy="5286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19" name="Google Shape;4719;p49"/>
          <p:cNvCxnSpPr/>
          <p:nvPr/>
        </p:nvCxnSpPr>
        <p:spPr>
          <a:xfrm>
            <a:off x="-7525" y="30125"/>
            <a:ext cx="6544200" cy="54147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sp>
        <p:nvSpPr>
          <p:cNvPr id="4720" name="Google Shape;4720;p49"/>
          <p:cNvSpPr/>
          <p:nvPr/>
        </p:nvSpPr>
        <p:spPr>
          <a:xfrm rot="10377306">
            <a:off x="7748740" y="1223015"/>
            <a:ext cx="665323" cy="61996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1" name="Google Shape;4721;p49"/>
          <p:cNvSpPr/>
          <p:nvPr/>
        </p:nvSpPr>
        <p:spPr>
          <a:xfrm rot="2470840">
            <a:off x="7374755" y="569443"/>
            <a:ext cx="614639" cy="562965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2" name="Google Shape;4722;p49"/>
          <p:cNvSpPr/>
          <p:nvPr/>
        </p:nvSpPr>
        <p:spPr>
          <a:xfrm rot="3459652">
            <a:off x="7277872" y="1406431"/>
            <a:ext cx="698784" cy="648188"/>
          </a:xfrm>
          <a:prstGeom prst="rtTriangle">
            <a:avLst/>
          </a:prstGeom>
          <a:solidFill>
            <a:srgbClr val="0C50F3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723" name="Google Shape;4723;p49"/>
          <p:cNvCxnSpPr/>
          <p:nvPr/>
        </p:nvCxnSpPr>
        <p:spPr>
          <a:xfrm>
            <a:off x="46975" y="84625"/>
            <a:ext cx="6476400" cy="52566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4" name="Google Shape;4724;p49"/>
          <p:cNvCxnSpPr/>
          <p:nvPr/>
        </p:nvCxnSpPr>
        <p:spPr>
          <a:xfrm>
            <a:off x="7525" y="45175"/>
            <a:ext cx="6243000" cy="530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5" name="Google Shape;4725;p49"/>
          <p:cNvCxnSpPr/>
          <p:nvPr/>
        </p:nvCxnSpPr>
        <p:spPr>
          <a:xfrm>
            <a:off x="-15050" y="22600"/>
            <a:ext cx="6704400" cy="5574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6" name="Google Shape;4726;p49"/>
          <p:cNvCxnSpPr/>
          <p:nvPr/>
        </p:nvCxnSpPr>
        <p:spPr>
          <a:xfrm>
            <a:off x="22600" y="15050"/>
            <a:ext cx="6523500" cy="52830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sp>
        <p:nvSpPr>
          <p:cNvPr id="13" name="Rectangle 12"/>
          <p:cNvSpPr/>
          <p:nvPr/>
        </p:nvSpPr>
        <p:spPr>
          <a:xfrm>
            <a:off x="622217" y="4246309"/>
            <a:ext cx="2225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4th </a:t>
            </a:r>
            <a:r>
              <a:rPr lang="en-US" b="1" dirty="0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Tea</a:t>
            </a:r>
            <a:r>
              <a:rPr lang="en-US" b="1" dirty="0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chi</a:t>
            </a:r>
            <a:r>
              <a:rPr lang="en-US" b="1" dirty="0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ng</a:t>
            </a:r>
            <a:r>
              <a:rPr lang="en-US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1" dirty="0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Pe</a:t>
            </a:r>
            <a:r>
              <a:rPr lang="en-US" b="1" dirty="0">
                <a:solidFill>
                  <a:schemeClr val="accent1"/>
                </a:solidFill>
                <a:latin typeface="Courier New"/>
                <a:ea typeface="Courier New"/>
                <a:cs typeface="Courier New"/>
                <a:sym typeface="Courier New"/>
              </a:rPr>
              <a:t>ri</a:t>
            </a:r>
            <a:r>
              <a:rPr lang="en-US" b="1" dirty="0">
                <a:solidFill>
                  <a:srgbClr val="A93AF2"/>
                </a:solidFill>
                <a:latin typeface="Courier New"/>
                <a:ea typeface="Courier New"/>
                <a:cs typeface="Courier New"/>
                <a:sym typeface="Courier New"/>
              </a:rPr>
              <a:t>od</a:t>
            </a:r>
            <a:endParaRPr lang="en-US" dirty="0">
              <a:solidFill>
                <a:srgbClr val="A93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54"/>
          <p:cNvSpPr txBox="1"/>
          <p:nvPr/>
        </p:nvSpPr>
        <p:spPr>
          <a:xfrm>
            <a:off x="62629" y="422559"/>
            <a:ext cx="2755727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impressionistic coloring technique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captures the constantly changing light on the surfaces, and gives an impression of the objects or figures, which are represented without detail.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</a:t>
            </a:r>
            <a:r>
              <a:rPr lang="en-US" sz="135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ainting is quick, with vibrant colors and large brushstrokes. The theme is actually the light and color as observed on objects and figures in outdoor scenes, landscapes, etc. </a:t>
            </a:r>
            <a:endParaRPr sz="135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35" y="255903"/>
            <a:ext cx="5952378" cy="46316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4725" y="4865028"/>
            <a:ext cx="5952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17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8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Impression, </a:t>
            </a:r>
            <a:r>
              <a:rPr lang="en-US" sz="8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Sunrise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Claude </a:t>
            </a:r>
            <a:r>
              <a:rPr lang="en-US" sz="8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Monet, 1872, the first impressionistic artwork</a:t>
            </a:r>
          </a:p>
          <a:p>
            <a:pPr lvl="0"/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30" y="4104396"/>
            <a:ext cx="2649256" cy="92333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Some impressionists used to paint </a:t>
            </a:r>
            <a:r>
              <a:rPr lang="en-US" sz="9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same theme </a:t>
            </a:r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on different </a:t>
            </a:r>
            <a:r>
              <a:rPr lang="en-US" sz="9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hours of the day, or different </a:t>
            </a:r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seasons of the year, trying to study and capture </a:t>
            </a:r>
            <a:r>
              <a:rPr lang="en-US" sz="9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difference of </a:t>
            </a:r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light </a:t>
            </a:r>
            <a:r>
              <a:rPr lang="en-US" sz="9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and </a:t>
            </a:r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color to create different atmosphere.</a:t>
            </a:r>
            <a:endParaRPr lang="en-US" sz="9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045" y="114782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Impressionism</a:t>
            </a:r>
            <a:r>
              <a:rPr lang="en-US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and color</a:t>
            </a:r>
            <a:endParaRPr lang="en-US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6" y="493784"/>
            <a:ext cx="2698012" cy="42046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105" y="4698826"/>
            <a:ext cx="30061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Rouen </a:t>
            </a:r>
            <a:r>
              <a:rPr lang="en-US" sz="10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Cathedral</a:t>
            </a:r>
            <a:r>
              <a:rPr lang="en-US" sz="1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Claude Monet, 1892-3 </a:t>
            </a:r>
            <a:endParaRPr lang="en-US" sz="10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60" y="493784"/>
            <a:ext cx="2691002" cy="4204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1569" y="4711351"/>
            <a:ext cx="29561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Rouen </a:t>
            </a:r>
            <a:r>
              <a:rPr lang="en-US" sz="10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Cathedral, 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Claude Monet,1894 </a:t>
            </a:r>
            <a:endParaRPr lang="en-US" sz="10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85" y="487341"/>
            <a:ext cx="2695127" cy="4211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7710" y="4688473"/>
            <a:ext cx="2795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Rouen Cathedral</a:t>
            </a:r>
            <a:r>
              <a:rPr lang="en-US" sz="1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Clear </a:t>
            </a:r>
            <a:r>
              <a:rPr lang="en-US" sz="1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Day, 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Claude Monet,1894 </a:t>
            </a:r>
            <a:endParaRPr lang="en-US" sz="10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182" y="20241"/>
            <a:ext cx="9203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Can you guess by the color Monet used in each painting of Rouen Cathedral which time of the day,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or season of the year is represented?</a:t>
            </a:r>
            <a:r>
              <a:rPr lang="en-US" sz="12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(Monet painted the same theme 30 </a:t>
            </a:r>
            <a:r>
              <a:rPr lang="en-US" sz="1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times!)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971" y="4522234"/>
            <a:ext cx="7328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b="1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sz="800" b="1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8 </a:t>
            </a:r>
            <a:endParaRPr lang="en-US" sz="800" b="1" dirty="0"/>
          </a:p>
        </p:txBody>
      </p:sp>
      <p:sp>
        <p:nvSpPr>
          <p:cNvPr id="10" name="Rectangle 9"/>
          <p:cNvSpPr/>
          <p:nvPr/>
        </p:nvSpPr>
        <p:spPr>
          <a:xfrm>
            <a:off x="5259287" y="4539400"/>
            <a:ext cx="7328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b="1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sz="800" b="1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9 </a:t>
            </a:r>
            <a:endParaRPr lang="en-US" sz="800" b="1" dirty="0"/>
          </a:p>
        </p:txBody>
      </p:sp>
      <p:sp>
        <p:nvSpPr>
          <p:cNvPr id="11" name="Rectangle 10"/>
          <p:cNvSpPr/>
          <p:nvPr/>
        </p:nvSpPr>
        <p:spPr>
          <a:xfrm>
            <a:off x="8227955" y="4530962"/>
            <a:ext cx="7328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b="1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20 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877236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6" name="Google Shape;4756;p55"/>
          <p:cNvSpPr txBox="1"/>
          <p:nvPr/>
        </p:nvSpPr>
        <p:spPr>
          <a:xfrm>
            <a:off x="2651195" y="4631053"/>
            <a:ext cx="854707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900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A Sunday Afternoon on the Island of La Grande </a:t>
            </a:r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Jatte, </a:t>
            </a:r>
            <a:r>
              <a:rPr lang="en-US" sz="9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Georges </a:t>
            </a:r>
            <a:r>
              <a:rPr lang="en-US" sz="9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Seurat, 1884-1886,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69" y="90296"/>
            <a:ext cx="6871420" cy="4622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3802" y="4691161"/>
            <a:ext cx="7328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21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5" y="27666"/>
            <a:ext cx="233231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Color in </a:t>
            </a:r>
          </a:p>
          <a:p>
            <a:r>
              <a:rPr lang="en-US" sz="13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Neo-Impressionism/</a:t>
            </a:r>
          </a:p>
          <a:p>
            <a:r>
              <a:rPr lang="en-US" sz="13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Pointillism</a:t>
            </a:r>
          </a:p>
          <a:p>
            <a:endParaRPr lang="en-US" sz="13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In pointillism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color/paint is not </a:t>
            </a:r>
          </a:p>
          <a:p>
            <a:r>
              <a:rPr lang="en-US" sz="13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ixed at all!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painter places </a:t>
            </a:r>
          </a:p>
          <a:p>
            <a:r>
              <a:rPr lang="en-US" sz="13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lear color dots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(points)on the 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canvas and the color 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mixing happens in our 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eyes/brain. In Seurat’s work you can observe the trees are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made out of dots 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of pure color:</a:t>
            </a:r>
          </a:p>
          <a:p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Yellow, blue, red.</a:t>
            </a:r>
          </a:p>
          <a:p>
            <a:r>
              <a:rPr lang="en-US" sz="13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13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ur vision creates the color mixture, thus we can see various light and dark green hues on the trees!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848" y="3812737"/>
            <a:ext cx="3717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22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8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Digital </a:t>
            </a:r>
            <a:r>
              <a:rPr lang="en-US" sz="8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(eye)on </a:t>
            </a:r>
            <a:r>
              <a:rPr lang="en-US" sz="8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LCD screen of a camera</a:t>
            </a:r>
          </a:p>
          <a:p>
            <a:pPr lvl="0"/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3" y="1258867"/>
            <a:ext cx="3389075" cy="2541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66" y="1258867"/>
            <a:ext cx="4497942" cy="25418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0856" y="3808562"/>
            <a:ext cx="4022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23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-US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8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Printed image (eye) and detail with printed CMYK dots</a:t>
            </a:r>
          </a:p>
          <a:p>
            <a:pPr lvl="0"/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100" y="338203"/>
            <a:ext cx="8855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Pixels</a:t>
            </a:r>
            <a:r>
              <a:rPr lang="en-US" sz="13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are the colored elements all digital images are made out of.</a:t>
            </a:r>
          </a:p>
          <a:p>
            <a:r>
              <a:rPr lang="en-US" sz="13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If we enlarge a digital image we can distinguish the pixels it consists of in 3 colors, RGB. Pixels are small colored digital spots in combinations, which create a mosaic we perceive as th</a:t>
            </a:r>
            <a:r>
              <a:rPr lang="en-US" sz="13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sz="13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picture. This resembles the pointillists’ color technique!</a:t>
            </a:r>
            <a:endParaRPr lang="en-US" sz="13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468" y="4209746"/>
            <a:ext cx="8843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 printing too, images are created by a “puzzle” of printed colored dots in 4 colors:</a:t>
            </a:r>
          </a:p>
          <a:p>
            <a:r>
              <a:rPr lang="en-US" sz="13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Cyan, Magenta, Yellow and Black (key color)-CMYK color system.</a:t>
            </a:r>
            <a:endParaRPr lang="en-US" sz="13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79120" y="40264"/>
            <a:ext cx="4158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Color in digital and printed images  </a:t>
            </a:r>
            <a:endParaRPr lang="en-US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6" name="Google Shape;4766;p57"/>
          <p:cNvSpPr txBox="1"/>
          <p:nvPr/>
        </p:nvSpPr>
        <p:spPr>
          <a:xfrm>
            <a:off x="27150" y="82825"/>
            <a:ext cx="9089700" cy="547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l" sz="12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References</a:t>
            </a:r>
            <a:r>
              <a:rPr lang="en-US" sz="12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l" sz="12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Images </a:t>
            </a:r>
            <a:endParaRPr sz="1200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1. Portrait of Sir Isaac Newton, 1689, 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Godfrey Kneller, Public domain, via Wikimedia Commons, </a:t>
            </a:r>
            <a:r>
              <a:rPr lang="el" sz="1000" u="sng" dirty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https://upload.wikimedia.org/wikipedia/commons/3/3b/Portrait_of_Sir_Isaac_Newton%2C_1689.jpg</a:t>
            </a: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2.</a:t>
            </a:r>
            <a:r>
              <a:rPr lang="el" sz="10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Prism and the Color Spectrum</a:t>
            </a:r>
            <a:r>
              <a:rPr lang="el" sz="10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by D-Kuru, CC BY-SA 3.0 AT </a:t>
            </a:r>
            <a:r>
              <a:rPr lang="el" sz="1000" u="sng" dirty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https://creativecommons.org/licenses/by-sa/3.0/at/deed.en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via Wikimedia Commons</a:t>
            </a: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3.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Human eye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By Paul Savage - https://www.flickr.com/photos/45202571@N00/60833726/, CC BY 2.0, </a:t>
            </a:r>
            <a:r>
              <a:rPr lang="en-US" sz="1000" u="sng" dirty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https://</a:t>
            </a:r>
            <a:r>
              <a:rPr lang="en-US" sz="1000" u="sng" dirty="0" smtClean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commons.wikimedia.org/w/index.php?curid=36530322</a:t>
            </a:r>
            <a:endParaRPr lang="en-US" sz="1000" u="sng" dirty="0" smtClean="0">
              <a:solidFill>
                <a:schemeClr val="accent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4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l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 </a:t>
            </a:r>
            <a:r>
              <a:rPr lang="e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selection of diverse Plant Species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by Rkitko - cobbled together by User:Rkitko from images available on Wikimedia Commons., CC BY-SA 4.0, </a:t>
            </a:r>
            <a:r>
              <a:rPr lang="el" sz="1000" u="sng" dirty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https://commons.wikimedia.org/w/index.php?curid=6412607</a:t>
            </a: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5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r>
              <a:rPr lang="e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 selection of diverse animal species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by creator of composite, User:Medeis; </a:t>
            </a:r>
            <a:r>
              <a:rPr lang="el" sz="1000" u="sng" dirty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original authors, as credited individually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wikipedia.</a:t>
            </a: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6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Colouring Pencils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MichaelMaggs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via Wikimedia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Commons,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CC BY-SA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3.0,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https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://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creativecommons.org/licenses/by-sa/3.0</a:t>
            </a:r>
            <a:endParaRPr lang="en-US" sz="1000" b="1" i="1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sz="1000" b="1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7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r>
              <a:rPr lang="e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Yellow car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by George Hodan, </a:t>
            </a:r>
            <a:r>
              <a:rPr lang="el" sz="1000" u="sng" dirty="0">
                <a:solidFill>
                  <a:schemeClr val="accent5"/>
                </a:solidFill>
                <a:latin typeface="Courier New"/>
                <a:ea typeface="Courier New"/>
                <a:cs typeface="Courier New"/>
                <a:sym typeface="Courier New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public domain.</a:t>
            </a: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8.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Additive color mixing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: By en:User:Bb3cxv -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0"/>
              </a:rPr>
              <a:t>http://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0"/>
              </a:rPr>
              <a:t>en.wikipedia.org/wiki/Image:RGB_illumination.jpg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CC BY-SA 3.0,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1"/>
              </a:rPr>
              <a:t>https://commons.wikimedia.org/w/index.php?curid=3157464</a:t>
            </a:r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9.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RYB color model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via Wikimedia Commons,Zenao1, CC BY-SA 4.0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2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2"/>
              </a:rPr>
              <a:t>creativecommons.org/licenses/by-sa/4.0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10. </a:t>
            </a:r>
            <a:r>
              <a:rPr lang="en-US" sz="1000" b="1" i="1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Itten’s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color wheel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via </a:t>
            </a:r>
            <a:r>
              <a:rPr lang="en-US" sz="1000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wikipedia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Originally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MalteAhrens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at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de.wikipedia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Vectorization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by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User:SidShakal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- Raster version from Wikimedia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Commons,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Public Domain,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3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3"/>
              </a:rPr>
              <a:t>commons.wikimedia.org/w/index.php?curid=3574696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" name="Google Shape;4771;p58"/>
          <p:cNvSpPr txBox="1"/>
          <p:nvPr/>
        </p:nvSpPr>
        <p:spPr>
          <a:xfrm>
            <a:off x="27150" y="283242"/>
            <a:ext cx="90897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00" y="104464"/>
            <a:ext cx="90897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11.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Gold fish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Henri Matisse, via </a:t>
            </a:r>
            <a:r>
              <a:rPr lang="en-US" sz="1000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wikiart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public domain,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www.wikiart.org/en/henri-matisse/goldfish-1911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12.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Self portrait with Pallet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Vincent Van Gogh, via </a:t>
            </a:r>
            <a:r>
              <a:rPr lang="en-US" sz="1000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wikiart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public domain,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www.wikiart.org/en/vincent-van-gogh/self-portrait-with-pallette-1889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13</a:t>
            </a:r>
            <a:r>
              <a:rPr lang="en-US" sz="10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r>
              <a:rPr lang="en-US" sz="1000" b="1" i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Houses of Parliament</a:t>
            </a:r>
            <a:r>
              <a:rPr lang="en-US" sz="1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Sunset 02, Claude 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Monet, via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wikiart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-public domain,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5"/>
              </a:rPr>
              <a:t>https://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5"/>
              </a:rPr>
              <a:t>www.wikiart.org/en/claude-monet/houses-of-parliament-sunset-02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14. </a:t>
            </a:r>
            <a:r>
              <a:rPr lang="en-US" sz="1000" b="1" i="1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Afterimage, 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via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wikipedia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, Originally 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uploaded by </a:t>
            </a:r>
            <a:r>
              <a:rPr lang="en-US" sz="1000" dirty="0" err="1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Freakmighty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en.wikipedia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 converted to SVG by </a:t>
            </a:r>
            <a:r>
              <a:rPr lang="en-US" sz="1000" dirty="0" err="1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Moxfyre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 - Transferred from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en.wikipedia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to Commons by Sreejithk2000 using </a:t>
            </a:r>
            <a:r>
              <a:rPr lang="en-US" sz="1000" dirty="0" err="1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CommonsHelper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., Public Domain, 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  <a:hlinkClick r:id="rId6"/>
              </a:rPr>
              <a:t>https://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  <a:hlinkClick r:id="rId6"/>
              </a:rPr>
              <a:t>commons.wikimedia.org/w/index.php?curid=10482999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ea typeface="Courier New"/>
              <a:cs typeface="Courier New" pitchFamily="49" charset="0"/>
              <a:sym typeface="Courier New"/>
            </a:endParaRP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ea typeface="Courier New"/>
              <a:cs typeface="Courier New" pitchFamily="49" charset="0"/>
              <a:sym typeface="Courier New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15. </a:t>
            </a:r>
            <a:r>
              <a:rPr lang="en-US" sz="1000" b="1" i="1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Mona Lisa negative image, 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via 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sciphile.org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, </a:t>
            </a:r>
            <a:r>
              <a:rPr lang="en-US" sz="1000" dirty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  <a:hlinkClick r:id="rId7"/>
              </a:rPr>
              <a:t>https://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  <a:hlinkClick r:id="rId7"/>
              </a:rPr>
              <a:t>sciphile.org/lessons/yang-and-yin-negative-afterimages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ea typeface="Courier New"/>
              <a:cs typeface="Courier New" pitchFamily="49" charset="0"/>
              <a:sym typeface="Courier New"/>
            </a:endParaRP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ea typeface="Courier New"/>
              <a:cs typeface="Courier New" pitchFamily="49" charset="0"/>
              <a:sym typeface="Courier New"/>
            </a:endParaRPr>
          </a:p>
          <a:p>
            <a:pPr lvl="0"/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ea typeface="Courier New"/>
                <a:cs typeface="Courier New" pitchFamily="49" charset="0"/>
                <a:sym typeface="Courier New"/>
              </a:rPr>
              <a:t>16.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Wanderer over a sea of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fog,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Caspar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David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Friedrich-The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photographic reproduction was done by Cybershot800i. (Diff), Public Domain,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commons.wikimedia.org/w/index.php?curid=1020146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17.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Monet - Impression, </a:t>
            </a:r>
            <a:r>
              <a:rPr lang="en-US" sz="1000" b="1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Sunrise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Claude Monet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Public domain, via Wikimedia Commons,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9"/>
              </a:rPr>
              <a:t>https://commons.wikimedia.org/wiki/File:Monet_-_Impression,_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9"/>
              </a:rPr>
              <a:t>Sunrise.jpg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18. Rouen Cathedral, Claude Monet, 1892-1893, public domain, via </a:t>
            </a:r>
            <a:r>
              <a:rPr lang="en-US" sz="1000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wikiart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0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0"/>
              </a:rPr>
              <a:t>www.wikiart.org/en/claude-monet/rouen-cathedral-1893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19.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Rouen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Cathedral,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Claude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Monet, 1894,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public domain, via </a:t>
            </a:r>
            <a:r>
              <a:rPr lang="en-US" sz="1000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wikiart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1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1"/>
              </a:rPr>
              <a:t>www.wikiart.org/en/claude-monet/rouen-cathedral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20.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Rouen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Cathedral, Clear Day,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Claude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Monet, 1894,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public domain, via </a:t>
            </a:r>
            <a:r>
              <a:rPr lang="en-US" sz="1000" dirty="0" err="1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wikiart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2"/>
              </a:rPr>
              <a:t>https://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12"/>
              </a:rPr>
              <a:t>www.wikiart.org/en/claude-monet/rouen-cathedral-clear-day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endParaRPr lang="pl-PL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" name="Google Shape;4771;p58"/>
          <p:cNvSpPr txBox="1"/>
          <p:nvPr/>
        </p:nvSpPr>
        <p:spPr>
          <a:xfrm>
            <a:off x="27150" y="283242"/>
            <a:ext cx="90897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00" y="104464"/>
            <a:ext cx="9089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21.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A Sunday Afternoon on the Island of La Grande </a:t>
            </a:r>
            <a:r>
              <a:rPr lang="en-US" sz="1000" b="1" i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Jatte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Georges Seurat, via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wikipedia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https://www.bostonglobe.com/arts/theater-dance/2016/09/01/huntington-two-georges-one-sondheim/OR1D4DPM8GsME67aXEjWiP/story.html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Public Domain,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https://commons.wikimedia.org/w/index.php?curid=11500785</a:t>
            </a:r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22.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Pixels on the LCD monitor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of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hlinkClick r:id="rId5"/>
              </a:rPr>
              <a:t>Raz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hlinkClick r:id="rId5"/>
              </a:rPr>
              <a:t> 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hlinkClick r:id="rId5"/>
              </a:rPr>
              <a:t>Kupferman</a:t>
            </a:r>
            <a:r>
              <a:rPr lang="en-US" sz="1000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's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hlinkClick r:id="rId6"/>
              </a:rPr>
              <a:t>Sony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 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hlinkClick r:id="rId7"/>
              </a:rPr>
              <a:t>DSC-S70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</a:rPr>
              <a:t> camera, </a:t>
            </a:r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</a:endParaRPr>
          </a:p>
          <a:p>
            <a:pPr lvl="0"/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23. 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Printed image (eye) and detail with printed CMYK dots</a:t>
            </a:r>
            <a:r>
              <a:rPr lang="en-US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8"/>
              </a:rPr>
              <a:t>https://www.printplace.com/blog/reasons-for-cmyk-printing/</a:t>
            </a:r>
            <a:endParaRPr lang="en-US" sz="10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lvl="0"/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pl-P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images I</a:t>
            </a:r>
            <a:r>
              <a:rPr lang="en-US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&amp;</a:t>
            </a:r>
            <a:r>
              <a:rPr lang="pl-PL" sz="1000" b="1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II, </a:t>
            </a:r>
            <a:r>
              <a:rPr lang="pl-P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by Eugenia Palla,</a:t>
            </a:r>
            <a:r>
              <a:rPr lang="pl-PL" sz="1000" u="sng" dirty="0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9"/>
              </a:rPr>
              <a:t>palla.eugenia@gmail.com</a:t>
            </a:r>
            <a:r>
              <a:rPr lang="pl-P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CC BY-SA 4.0, 2022</a:t>
            </a:r>
          </a:p>
          <a:p>
            <a:endParaRPr lang="en-US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lang="en-US" sz="1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endParaRPr lang="pl-PL"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2910" y="4497169"/>
            <a:ext cx="1778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Eugenia E. </a:t>
            </a:r>
            <a:r>
              <a:rPr lang="en-US" sz="9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Palla</a:t>
            </a:r>
            <a:endParaRPr lang="en-US" sz="9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2022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9"/>
              </a:rPr>
              <a:t>p</a:t>
            </a:r>
            <a:r>
              <a:rPr lang="en-US" sz="9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9"/>
              </a:rPr>
              <a:t>alla.eugenia@gmail.com</a:t>
            </a:r>
            <a:endParaRPr lang="en-US" sz="9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9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3" name="Google Shape;4643;p43"/>
          <p:cNvCxnSpPr/>
          <p:nvPr/>
        </p:nvCxnSpPr>
        <p:spPr>
          <a:xfrm>
            <a:off x="0" y="1302707"/>
            <a:ext cx="4835488" cy="184585"/>
          </a:xfrm>
          <a:prstGeom prst="straightConnector1">
            <a:avLst/>
          </a:prstGeom>
          <a:noFill/>
          <a:ln w="38100" cap="flat" cmpd="sng">
            <a:solidFill>
              <a:srgbClr val="FEF4D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41" name="Google Shape;4641;p43"/>
          <p:cNvSpPr txBox="1"/>
          <p:nvPr/>
        </p:nvSpPr>
        <p:spPr>
          <a:xfrm>
            <a:off x="0" y="296465"/>
            <a:ext cx="9210731" cy="446400"/>
          </a:xfrm>
          <a:prstGeom prst="rect">
            <a:avLst/>
          </a:prstGeom>
          <a:noFill/>
          <a:ln>
            <a:noFill/>
          </a:ln>
          <a:effectLst>
            <a:outerShdw blurRad="242888" dist="38100" dir="5400000" algn="bl" rotWithShape="0">
              <a:schemeClr val="lt1">
                <a:alpha val="75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el" sz="1700" b="1" dirty="0">
                <a:solidFill>
                  <a:srgbClr val="4A60C8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1700" b="1" dirty="0">
                <a:solidFill>
                  <a:srgbClr val="7181CF"/>
                </a:solidFill>
                <a:latin typeface="Courier New"/>
                <a:ea typeface="Courier New"/>
                <a:cs typeface="Courier New"/>
                <a:sym typeface="Courier New"/>
              </a:rPr>
              <a:t>1666</a:t>
            </a: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l" sz="17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Sir Isaac Newton</a:t>
            </a: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in England, discovered the color spectrum.</a:t>
            </a:r>
            <a:endParaRPr sz="17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642" name="Google Shape;46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025" y="894467"/>
            <a:ext cx="3253235" cy="39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44" name="Google Shape;4644;p43"/>
          <p:cNvSpPr txBox="1"/>
          <p:nvPr/>
        </p:nvSpPr>
        <p:spPr>
          <a:xfrm>
            <a:off x="158175" y="3950181"/>
            <a:ext cx="7113184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Isaac Newton’s Experiment:</a:t>
            </a:r>
            <a:endParaRPr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In a dark room, he made a thin beam </a:t>
            </a:r>
            <a:endParaRPr lang="en-US" sz="15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of </a:t>
            </a:r>
            <a:r>
              <a:rPr lang="el" sz="1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white </a:t>
            </a:r>
            <a:r>
              <a:rPr lang="el" sz="15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sunlight </a:t>
            </a:r>
            <a:r>
              <a:rPr lang="el" sz="1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pass through a </a:t>
            </a:r>
            <a:r>
              <a:rPr lang="el" sz="15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prism.</a:t>
            </a:r>
            <a:endParaRPr sz="1500" dirty="0"/>
          </a:p>
        </p:txBody>
      </p:sp>
      <p:pic>
        <p:nvPicPr>
          <p:cNvPr id="4645" name="Google Shape;464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9700" y="1638249"/>
            <a:ext cx="1821027" cy="2192527"/>
          </a:xfrm>
          <a:prstGeom prst="rect">
            <a:avLst/>
          </a:prstGeom>
          <a:noFill/>
          <a:ln w="28575" cap="flat" cmpd="sng">
            <a:solidFill>
              <a:srgbClr val="4A60C8"/>
            </a:solidFill>
            <a:prstDash val="solid"/>
            <a:round/>
            <a:headEnd type="none" w="sm" len="sm"/>
            <a:tailEnd type="none" w="sm" len="sm"/>
          </a:ln>
          <a:effectLst>
            <a:outerShdw blurRad="614363" dist="57150" dir="5400000" algn="bl" rotWithShape="0">
              <a:srgbClr val="4A60C8">
                <a:alpha val="50000"/>
              </a:srgbClr>
            </a:outerShdw>
          </a:effectLst>
        </p:spPr>
      </p:pic>
      <p:sp>
        <p:nvSpPr>
          <p:cNvPr id="4646" name="Google Shape;4646;p43"/>
          <p:cNvSpPr/>
          <p:nvPr/>
        </p:nvSpPr>
        <p:spPr>
          <a:xfrm rot="721860">
            <a:off x="4315028" y="1809888"/>
            <a:ext cx="1355780" cy="2287850"/>
          </a:xfrm>
          <a:prstGeom prst="snip2SameRect">
            <a:avLst>
              <a:gd name="adj1" fmla="val 568"/>
              <a:gd name="adj2" fmla="val 0"/>
            </a:avLst>
          </a:prstGeom>
          <a:solidFill>
            <a:srgbClr val="0303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274544" y="3660785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lang="en-US" sz="800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69702" y="4649598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Google Shape;4651;p44"/>
          <p:cNvSpPr txBox="1"/>
          <p:nvPr/>
        </p:nvSpPr>
        <p:spPr>
          <a:xfrm>
            <a:off x="0" y="0"/>
            <a:ext cx="866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5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652" name="Google Shape;4652;p44"/>
          <p:cNvSpPr txBox="1"/>
          <p:nvPr/>
        </p:nvSpPr>
        <p:spPr>
          <a:xfrm>
            <a:off x="92755" y="3539109"/>
            <a:ext cx="9144000" cy="16311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Casting the rays of light that came out of the prism on a white screen, </a:t>
            </a:r>
            <a:endParaRPr sz="15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Newton saw the color spectrum: </a:t>
            </a:r>
            <a:endParaRPr sz="15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red</a:t>
            </a: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1700" b="1" dirty="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orange</a:t>
            </a: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1700" b="1" dirty="0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yellow</a:t>
            </a: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1700" b="1" dirty="0">
                <a:solidFill>
                  <a:srgbClr val="0EE64E"/>
                </a:solidFill>
                <a:latin typeface="Courier New"/>
                <a:ea typeface="Courier New"/>
                <a:cs typeface="Courier New"/>
                <a:sym typeface="Courier New"/>
              </a:rPr>
              <a:t>green</a:t>
            </a:r>
            <a:r>
              <a:rPr lang="el" sz="17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1700" b="1" dirty="0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cyan </a:t>
            </a:r>
            <a:r>
              <a:rPr lang="el" sz="1700" b="1" dirty="0">
                <a:solidFill>
                  <a:srgbClr val="4B4BF6"/>
                </a:solidFill>
                <a:latin typeface="Courier New"/>
                <a:ea typeface="Courier New"/>
                <a:cs typeface="Courier New"/>
                <a:sym typeface="Courier New"/>
              </a:rPr>
              <a:t>blue </a:t>
            </a:r>
            <a:r>
              <a:rPr lang="el" sz="1700" b="1" dirty="0">
                <a:solidFill>
                  <a:srgbClr val="9900FF"/>
                </a:solidFill>
                <a:latin typeface="Courier New"/>
                <a:ea typeface="Courier New"/>
                <a:cs typeface="Courier New"/>
                <a:sym typeface="Courier New"/>
              </a:rPr>
              <a:t>violet </a:t>
            </a:r>
            <a:endParaRPr sz="1700" b="1" dirty="0">
              <a:solidFill>
                <a:srgbClr val="99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el" sz="15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7 colors of the rainbow</a:t>
            </a:r>
            <a:r>
              <a:rPr lang="el" sz="15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!</a:t>
            </a:r>
            <a:r>
              <a:rPr lang="en-US" sz="16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lang="en-US" sz="16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/>
            <a:r>
              <a:rPr lang="en-US" sz="16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combination of these colors creates white light. </a:t>
            </a: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653" name="Google Shape;4653;p44"/>
          <p:cNvSpPr/>
          <p:nvPr/>
        </p:nvSpPr>
        <p:spPr>
          <a:xfrm>
            <a:off x="5798550" y="745525"/>
            <a:ext cx="2982300" cy="2507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654" name="Google Shape;4654;p44"/>
          <p:cNvCxnSpPr/>
          <p:nvPr/>
        </p:nvCxnSpPr>
        <p:spPr>
          <a:xfrm>
            <a:off x="1807375" y="1483550"/>
            <a:ext cx="5193900" cy="1035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cxnSp>
        <p:nvCxnSpPr>
          <p:cNvPr id="4655" name="Google Shape;4655;p44"/>
          <p:cNvCxnSpPr/>
          <p:nvPr/>
        </p:nvCxnSpPr>
        <p:spPr>
          <a:xfrm>
            <a:off x="1762200" y="1536275"/>
            <a:ext cx="5271300" cy="224100"/>
          </a:xfrm>
          <a:prstGeom prst="straightConnector1">
            <a:avLst/>
          </a:prstGeom>
          <a:noFill/>
          <a:ln w="76200" cap="flat" cmpd="sng">
            <a:solidFill>
              <a:srgbClr val="F17804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cxnSp>
        <p:nvCxnSpPr>
          <p:cNvPr id="4656" name="Google Shape;4656;p44"/>
          <p:cNvCxnSpPr/>
          <p:nvPr/>
        </p:nvCxnSpPr>
        <p:spPr>
          <a:xfrm>
            <a:off x="1927875" y="1596525"/>
            <a:ext cx="5089800" cy="298800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cxnSp>
        <p:nvCxnSpPr>
          <p:cNvPr id="4657" name="Google Shape;4657;p44"/>
          <p:cNvCxnSpPr/>
          <p:nvPr/>
        </p:nvCxnSpPr>
        <p:spPr>
          <a:xfrm>
            <a:off x="1927875" y="1656775"/>
            <a:ext cx="5070600" cy="419100"/>
          </a:xfrm>
          <a:prstGeom prst="straightConnector1">
            <a:avLst/>
          </a:prstGeom>
          <a:noFill/>
          <a:ln w="76200" cap="flat" cmpd="sng">
            <a:solidFill>
              <a:srgbClr val="0EE64E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cxnSp>
        <p:nvCxnSpPr>
          <p:cNvPr id="4658" name="Google Shape;4658;p44"/>
          <p:cNvCxnSpPr/>
          <p:nvPr/>
        </p:nvCxnSpPr>
        <p:spPr>
          <a:xfrm>
            <a:off x="1890225" y="1701950"/>
            <a:ext cx="5107800" cy="54660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cxnSp>
        <p:nvCxnSpPr>
          <p:cNvPr id="4659" name="Google Shape;4659;p44"/>
          <p:cNvCxnSpPr/>
          <p:nvPr/>
        </p:nvCxnSpPr>
        <p:spPr>
          <a:xfrm>
            <a:off x="1784775" y="1701950"/>
            <a:ext cx="5213700" cy="7107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cxnSp>
        <p:nvCxnSpPr>
          <p:cNvPr id="4660" name="Google Shape;4660;p44"/>
          <p:cNvCxnSpPr/>
          <p:nvPr/>
        </p:nvCxnSpPr>
        <p:spPr>
          <a:xfrm>
            <a:off x="1935400" y="1762200"/>
            <a:ext cx="5062800" cy="812100"/>
          </a:xfrm>
          <a:prstGeom prst="straightConnector1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chemeClr val="lt1">
                <a:alpha val="50000"/>
              </a:schemeClr>
            </a:outerShdw>
          </a:effectLst>
        </p:spPr>
      </p:cxnSp>
      <p:sp>
        <p:nvSpPr>
          <p:cNvPr id="4661" name="Google Shape;4661;p44"/>
          <p:cNvSpPr/>
          <p:nvPr/>
        </p:nvSpPr>
        <p:spPr>
          <a:xfrm rot="5408952">
            <a:off x="7115350" y="1337548"/>
            <a:ext cx="230401" cy="567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2" name="Google Shape;4662;p44"/>
          <p:cNvSpPr/>
          <p:nvPr/>
        </p:nvSpPr>
        <p:spPr>
          <a:xfrm rot="5412411">
            <a:off x="7147449" y="1493351"/>
            <a:ext cx="166201" cy="567600"/>
          </a:xfrm>
          <a:prstGeom prst="rect">
            <a:avLst/>
          </a:prstGeom>
          <a:solidFill>
            <a:srgbClr val="F17804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3" name="Google Shape;4663;p44"/>
          <p:cNvSpPr/>
          <p:nvPr/>
        </p:nvSpPr>
        <p:spPr>
          <a:xfrm rot="5412569">
            <a:off x="7148499" y="1644705"/>
            <a:ext cx="164101" cy="56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4" name="Google Shape;4664;p44"/>
          <p:cNvSpPr/>
          <p:nvPr/>
        </p:nvSpPr>
        <p:spPr>
          <a:xfrm rot="5412083">
            <a:off x="7145199" y="1809049"/>
            <a:ext cx="170701" cy="567600"/>
          </a:xfrm>
          <a:prstGeom prst="rect">
            <a:avLst/>
          </a:prstGeom>
          <a:solidFill>
            <a:srgbClr val="0EE64E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5" name="Google Shape;4665;p44"/>
          <p:cNvSpPr/>
          <p:nvPr/>
        </p:nvSpPr>
        <p:spPr>
          <a:xfrm rot="5400000">
            <a:off x="7146400" y="1981629"/>
            <a:ext cx="168300" cy="56760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6" name="Google Shape;4666;p44"/>
          <p:cNvSpPr/>
          <p:nvPr/>
        </p:nvSpPr>
        <p:spPr>
          <a:xfrm rot="5407976">
            <a:off x="7165975" y="2145500"/>
            <a:ext cx="129300" cy="567600"/>
          </a:xfrm>
          <a:prstGeom prst="rect">
            <a:avLst/>
          </a:prstGeom>
          <a:solidFill>
            <a:srgbClr val="0C50F3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7" name="Google Shape;4667;p44"/>
          <p:cNvSpPr/>
          <p:nvPr/>
        </p:nvSpPr>
        <p:spPr>
          <a:xfrm rot="5410578">
            <a:off x="7132900" y="2307173"/>
            <a:ext cx="195001" cy="567600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outerShdw blurRad="185738" dist="19050" dir="4800000" algn="bl" rotWithShape="0">
              <a:schemeClr val="accent6">
                <a:alpha val="8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668" name="Google Shape;4668;p44"/>
          <p:cNvCxnSpPr/>
          <p:nvPr/>
        </p:nvCxnSpPr>
        <p:spPr>
          <a:xfrm>
            <a:off x="-501041" y="851770"/>
            <a:ext cx="1743541" cy="662130"/>
          </a:xfrm>
          <a:prstGeom prst="straightConnector1">
            <a:avLst/>
          </a:prstGeom>
          <a:noFill/>
          <a:ln w="76200" cap="flat" cmpd="sng">
            <a:solidFill>
              <a:srgbClr val="FEF4D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47625" dir="5400000" algn="bl" rotWithShape="0">
              <a:srgbClr val="FEF4DD">
                <a:alpha val="83000"/>
              </a:srgbClr>
            </a:outerShdw>
          </a:effectLst>
        </p:spPr>
      </p:cxnSp>
      <p:sp>
        <p:nvSpPr>
          <p:cNvPr id="4669" name="Google Shape;4669;p44"/>
          <p:cNvSpPr/>
          <p:nvPr/>
        </p:nvSpPr>
        <p:spPr>
          <a:xfrm>
            <a:off x="527150" y="775675"/>
            <a:ext cx="2078700" cy="19692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670" name="Google Shape;4670;p44"/>
          <p:cNvCxnSpPr/>
          <p:nvPr/>
        </p:nvCxnSpPr>
        <p:spPr>
          <a:xfrm>
            <a:off x="1144675" y="1483550"/>
            <a:ext cx="888600" cy="113100"/>
          </a:xfrm>
          <a:prstGeom prst="straightConnector1">
            <a:avLst/>
          </a:prstGeom>
          <a:noFill/>
          <a:ln w="76200" cap="flat" cmpd="sng">
            <a:solidFill>
              <a:srgbClr val="FEF4D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47625" dir="5400000" algn="bl" rotWithShape="0">
              <a:srgbClr val="FEF4DD">
                <a:alpha val="83000"/>
              </a:srgbClr>
            </a:outerShdw>
          </a:effectLst>
        </p:spPr>
      </p:cxnSp>
      <p:sp>
        <p:nvSpPr>
          <p:cNvPr id="2" name="Rectangle 1"/>
          <p:cNvSpPr/>
          <p:nvPr/>
        </p:nvSpPr>
        <p:spPr>
          <a:xfrm>
            <a:off x="3635525" y="3231332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endParaRPr lang="en-US" sz="800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0" name="Google Shape;4690;p46"/>
          <p:cNvSpPr txBox="1"/>
          <p:nvPr/>
        </p:nvSpPr>
        <p:spPr>
          <a:xfrm>
            <a:off x="0" y="-9761"/>
            <a:ext cx="9144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Light</a:t>
            </a:r>
            <a:endParaRPr sz="18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This “visible energy” conveys the beauty of the universe to the human perception. </a:t>
            </a:r>
            <a:endParaRPr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If there was no light, we could not see anything! </a:t>
            </a:r>
            <a:r>
              <a:rPr lang="el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This </a:t>
            </a:r>
            <a:r>
              <a:rPr lang="el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is the reason </a:t>
            </a:r>
            <a:r>
              <a:rPr lang="en-US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why </a:t>
            </a:r>
            <a:r>
              <a:rPr lang="el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we </a:t>
            </a:r>
            <a:r>
              <a:rPr lang="el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see </a:t>
            </a:r>
            <a:r>
              <a:rPr lang="el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b="1" dirty="0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l" b="1" dirty="0">
                <a:solidFill>
                  <a:srgbClr val="92D050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b="1" dirty="0">
                <a:solidFill>
                  <a:srgbClr val="00B0F0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b="1" dirty="0">
                <a:solidFill>
                  <a:schemeClr val="accent1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lang="el" b="1" dirty="0">
                <a:solidFill>
                  <a:srgbClr val="7030A0"/>
                </a:solidFill>
                <a:latin typeface="Courier New"/>
                <a:ea typeface="Courier New"/>
                <a:cs typeface="Courier New"/>
                <a:sym typeface="Courier New"/>
              </a:rPr>
              <a:t>!</a:t>
            </a:r>
            <a:endParaRPr b="1" dirty="0">
              <a:solidFill>
                <a:srgbClr val="7030A0"/>
              </a:solidFill>
            </a:endParaRPr>
          </a:p>
        </p:txBody>
      </p:sp>
      <p:pic>
        <p:nvPicPr>
          <p:cNvPr id="4691" name="Google Shape;46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00" y="1012557"/>
            <a:ext cx="2687474" cy="399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2" name="Google Shape;469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8225" y="1044082"/>
            <a:ext cx="2727375" cy="39593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84835" y="4757320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4</a:t>
            </a:r>
            <a:endParaRPr lang="en-US" sz="800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01855" y="4780015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5</a:t>
            </a:r>
            <a:endParaRPr lang="en-US" sz="800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75" name="Google Shape;4675;p45"/>
          <p:cNvCxnSpPr/>
          <p:nvPr/>
        </p:nvCxnSpPr>
        <p:spPr>
          <a:xfrm>
            <a:off x="-105425" y="-67775"/>
            <a:ext cx="6446400" cy="404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cxnSp>
        <p:nvCxnSpPr>
          <p:cNvPr id="4676" name="Google Shape;4676;p45"/>
          <p:cNvCxnSpPr/>
          <p:nvPr/>
        </p:nvCxnSpPr>
        <p:spPr>
          <a:xfrm>
            <a:off x="-85487" y="-21029"/>
            <a:ext cx="5454900" cy="492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cxnSp>
        <p:nvCxnSpPr>
          <p:cNvPr id="4677" name="Google Shape;4677;p45"/>
          <p:cNvCxnSpPr/>
          <p:nvPr/>
        </p:nvCxnSpPr>
        <p:spPr>
          <a:xfrm>
            <a:off x="-58881" y="-7686"/>
            <a:ext cx="5654100" cy="4699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sp>
        <p:nvSpPr>
          <p:cNvPr id="4678" name="Google Shape;4678;p45"/>
          <p:cNvSpPr/>
          <p:nvPr/>
        </p:nvSpPr>
        <p:spPr>
          <a:xfrm>
            <a:off x="5353050" y="3968700"/>
            <a:ext cx="995400" cy="9564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ffectLst>
            <a:outerShdw blurRad="128588" dist="85725" dir="11580000" algn="bl" rotWithShape="0">
              <a:srgbClr val="FF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cxnSp>
        <p:nvCxnSpPr>
          <p:cNvPr id="4679" name="Google Shape;4679;p45"/>
          <p:cNvCxnSpPr/>
          <p:nvPr/>
        </p:nvCxnSpPr>
        <p:spPr>
          <a:xfrm>
            <a:off x="0" y="39300"/>
            <a:ext cx="5602800" cy="3929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cxnSp>
        <p:nvCxnSpPr>
          <p:cNvPr id="4680" name="Google Shape;4680;p45"/>
          <p:cNvCxnSpPr/>
          <p:nvPr/>
        </p:nvCxnSpPr>
        <p:spPr>
          <a:xfrm>
            <a:off x="-45175" y="-30125"/>
            <a:ext cx="5505000" cy="413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cxnSp>
        <p:nvCxnSpPr>
          <p:cNvPr id="4681" name="Google Shape;4681;p45"/>
          <p:cNvCxnSpPr/>
          <p:nvPr/>
        </p:nvCxnSpPr>
        <p:spPr>
          <a:xfrm>
            <a:off x="-69125" y="-30125"/>
            <a:ext cx="5422200" cy="4239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cxnSp>
        <p:nvCxnSpPr>
          <p:cNvPr id="4682" name="Google Shape;4682;p45"/>
          <p:cNvCxnSpPr>
            <a:endCxn id="4678" idx="0"/>
          </p:cNvCxnSpPr>
          <p:nvPr/>
        </p:nvCxnSpPr>
        <p:spPr>
          <a:xfrm>
            <a:off x="-60300" y="-30000"/>
            <a:ext cx="6030600" cy="399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23825" dir="3060000" algn="bl" rotWithShape="0">
              <a:srgbClr val="B6FE00">
                <a:alpha val="98000"/>
              </a:srgbClr>
            </a:outerShdw>
          </a:effectLst>
        </p:spPr>
      </p:cxnSp>
      <p:sp>
        <p:nvSpPr>
          <p:cNvPr id="4683" name="Google Shape;4683;p45"/>
          <p:cNvSpPr txBox="1"/>
          <p:nvPr/>
        </p:nvSpPr>
        <p:spPr>
          <a:xfrm>
            <a:off x="2739436" y="381534"/>
            <a:ext cx="64011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Objects are visible because </a:t>
            </a:r>
            <a:endParaRPr sz="2000" dirty="0" smtClean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they </a:t>
            </a:r>
            <a:r>
              <a:rPr lang="el" sz="2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reflect part of the</a:t>
            </a:r>
            <a:r>
              <a:rPr lang="el" sz="2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radiation     </a:t>
            </a:r>
            <a:r>
              <a:rPr lang="el" sz="2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    coming from a light source, while they absorb the rest of it. </a:t>
            </a:r>
            <a:endParaRPr sz="2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684" name="Google Shape;4684;p45"/>
          <p:cNvSpPr txBox="1"/>
          <p:nvPr/>
        </p:nvSpPr>
        <p:spPr>
          <a:xfrm>
            <a:off x="6373036" y="676684"/>
            <a:ext cx="3000000" cy="492600"/>
          </a:xfrm>
          <a:prstGeom prst="rect">
            <a:avLst/>
          </a:prstGeom>
          <a:noFill/>
          <a:ln>
            <a:noFill/>
          </a:ln>
          <a:effectLst>
            <a:outerShdw blurRad="128588" dist="38100" dir="3780000" algn="bl" rotWithShape="0">
              <a:srgbClr val="B6FE00">
                <a:alpha val="93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radiation </a:t>
            </a:r>
            <a:endParaRPr dirty="0"/>
          </a:p>
        </p:txBody>
      </p:sp>
      <p:sp>
        <p:nvSpPr>
          <p:cNvPr id="4685" name="Google Shape;4685;p45"/>
          <p:cNvSpPr txBox="1"/>
          <p:nvPr/>
        </p:nvSpPr>
        <p:spPr>
          <a:xfrm>
            <a:off x="75325" y="3743231"/>
            <a:ext cx="40968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The reason we perceive this cube as red, is that it absorbs all other colors of the color spectrum and reflects only </a:t>
            </a:r>
            <a:r>
              <a:rPr lang="el" b="1" i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red</a:t>
            </a:r>
            <a:r>
              <a:rPr lang="el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i="1" dirty="0"/>
          </a:p>
        </p:txBody>
      </p:sp>
      <p:pic>
        <p:nvPicPr>
          <p:cNvPr id="13" name="Picture 2" descr="https://lh5.googleusercontent.com/DTD6_UNYqsVhDP4sn73VBdDFSppChoGdidqAndl1QdW0LOAzO1Xlg52oBGPXoHvmDA8JL-kLiihY8lGgWEZsEq4EoDaE4O1jZHcV2T85HD9774nxC5kyJBPqEzZXvlY7cFl75m4s2Rg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997869" y="2172625"/>
            <a:ext cx="937454" cy="6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5459825" y="2571751"/>
            <a:ext cx="2801093" cy="1532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rgbClr val="FF0000">
                <a:alpha val="39000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106438" y="2571750"/>
            <a:ext cx="2154479" cy="2353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rgbClr val="FF0000">
                <a:alpha val="39000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06438" y="2571752"/>
            <a:ext cx="2154480" cy="16377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rgbClr val="FF0000">
                <a:alpha val="39000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340975" y="2578015"/>
            <a:ext cx="1919943" cy="14044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rgbClr val="FF0000">
                <a:alpha val="39000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130302" y="4721926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II</a:t>
            </a:r>
            <a:endParaRPr lang="en-US" sz="800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275234" y="4681430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3</a:t>
            </a:r>
            <a:endParaRPr lang="en-US" sz="800" i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0843" y="102385"/>
            <a:ext cx="6950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But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why and </a:t>
            </a:r>
            <a:r>
              <a:rPr lang="en-US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how do we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experience color in our environment???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0098" y="977029"/>
            <a:ext cx="5904819" cy="3936545"/>
          </a:xfrm>
          <a:prstGeom prst="rect">
            <a:avLst/>
          </a:prstGeom>
        </p:spPr>
      </p:pic>
      <p:sp>
        <p:nvSpPr>
          <p:cNvPr id="4697" name="Google Shape;4697;p47"/>
          <p:cNvSpPr txBox="1"/>
          <p:nvPr/>
        </p:nvSpPr>
        <p:spPr>
          <a:xfrm>
            <a:off x="326650" y="195800"/>
            <a:ext cx="8010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Surfaces are not actually blue or red! The materials they are made out from have different physical and chemical qualities, thus they absorb different parts of the light spectrum!</a:t>
            </a:r>
            <a:endParaRPr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699" name="Google Shape;4699;p47"/>
          <p:cNvCxnSpPr/>
          <p:nvPr/>
        </p:nvCxnSpPr>
        <p:spPr>
          <a:xfrm>
            <a:off x="0" y="1129375"/>
            <a:ext cx="5636712" cy="423852"/>
          </a:xfrm>
          <a:prstGeom prst="straightConnector1">
            <a:avLst/>
          </a:prstGeom>
          <a:noFill/>
          <a:ln w="38100" cap="flat" cmpd="sng">
            <a:solidFill>
              <a:srgbClr val="FEF4DD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rgbClr val="FEF4DD">
                <a:alpha val="97000"/>
              </a:srgbClr>
            </a:outerShdw>
          </a:effectLst>
        </p:spPr>
      </p:cxnSp>
      <p:pic>
        <p:nvPicPr>
          <p:cNvPr id="4700" name="Google Shape;470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6651" y="2281025"/>
            <a:ext cx="1390349" cy="994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1" name="Google Shape;4701;p47"/>
          <p:cNvCxnSpPr/>
          <p:nvPr/>
        </p:nvCxnSpPr>
        <p:spPr>
          <a:xfrm flipV="1">
            <a:off x="1129600" y="1553227"/>
            <a:ext cx="4507112" cy="1277656"/>
          </a:xfrm>
          <a:prstGeom prst="straightConnector1">
            <a:avLst/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rgbClr val="FEF4DD">
                <a:alpha val="97000"/>
              </a:srgbClr>
            </a:outerShdw>
          </a:effectLst>
        </p:spPr>
      </p:cxnSp>
      <p:sp>
        <p:nvSpPr>
          <p:cNvPr id="4702" name="Google Shape;4702;p47"/>
          <p:cNvSpPr txBox="1"/>
          <p:nvPr/>
        </p:nvSpPr>
        <p:spPr>
          <a:xfrm>
            <a:off x="82850" y="3343675"/>
            <a:ext cx="2357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0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Example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:a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blue 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pencil </a:t>
            </a:r>
            <a:r>
              <a:rPr lang="el" sz="1000" i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seems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blue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because its surface has a specific chemical synthesis, which absorbs all other colors of the visible spectrum, making our eyes only perceive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blue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r>
              <a:rPr lang="el" sz="1000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This is the reason we see this colored pencil as </a:t>
            </a:r>
            <a:r>
              <a:rPr lang="en-US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blue</a:t>
            </a:r>
            <a:r>
              <a:rPr lang="el" sz="1000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!</a:t>
            </a:r>
            <a:endParaRPr sz="10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758" y="3098009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n-US" sz="800" i="1" dirty="0" smtClean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3</a:t>
            </a:r>
            <a:endParaRPr lang="en-US" sz="800" i="1" dirty="0">
              <a:solidFill>
                <a:schemeClr val="tx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8701" y="4669400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i="1" dirty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i="1" dirty="0" smtClean="0">
                <a:solidFill>
                  <a:schemeClr val="bg1"/>
                </a:solidFill>
                <a:latin typeface="Courier New"/>
                <a:ea typeface="Courier New"/>
                <a:cs typeface="Courier New"/>
                <a:sym typeface="Courier New"/>
              </a:rPr>
              <a:t>6</a:t>
            </a:r>
            <a:endParaRPr lang="en-US" sz="800" i="1" dirty="0">
              <a:solidFill>
                <a:schemeClr val="bg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7" name="Google Shape;4707;p48"/>
          <p:cNvSpPr txBox="1"/>
          <p:nvPr/>
        </p:nvSpPr>
        <p:spPr>
          <a:xfrm>
            <a:off x="0" y="60250"/>
            <a:ext cx="8916300" cy="554100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When we see a yellow car, this means that the car’s paint absorbs all the other colors of the visible light spectrum and reflects only </a:t>
            </a:r>
            <a:r>
              <a:rPr lang="el" sz="1200" b="1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yellow</a:t>
            </a:r>
            <a:r>
              <a:rPr lang="el" sz="12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endParaRPr sz="12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708" name="Google Shape;47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851" y="948875"/>
            <a:ext cx="5055701" cy="3349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9" name="Google Shape;4709;p48"/>
          <p:cNvCxnSpPr/>
          <p:nvPr/>
        </p:nvCxnSpPr>
        <p:spPr>
          <a:xfrm>
            <a:off x="-22600" y="760600"/>
            <a:ext cx="5422200" cy="2078400"/>
          </a:xfrm>
          <a:prstGeom prst="straightConnector1">
            <a:avLst/>
          </a:prstGeom>
          <a:noFill/>
          <a:ln w="38100" cap="flat" cmpd="sng">
            <a:solidFill>
              <a:srgbClr val="FEF4DD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rgbClr val="FEF4DD">
                <a:alpha val="97000"/>
              </a:srgbClr>
            </a:outerShdw>
          </a:effectLst>
        </p:spPr>
      </p:cxnSp>
      <p:pic>
        <p:nvPicPr>
          <p:cNvPr id="4710" name="Google Shape;471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2626" y="2383075"/>
            <a:ext cx="1390349" cy="994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1" name="Google Shape;4711;p48"/>
          <p:cNvCxnSpPr/>
          <p:nvPr/>
        </p:nvCxnSpPr>
        <p:spPr>
          <a:xfrm rot="10800000" flipH="1">
            <a:off x="1709475" y="2846600"/>
            <a:ext cx="3660300" cy="67800"/>
          </a:xfrm>
          <a:prstGeom prst="straightConnector1">
            <a:avLst/>
          </a:prstGeom>
          <a:noFill/>
          <a:ln w="38100" cap="flat" cmpd="sng">
            <a:solidFill>
              <a:srgbClr val="FFEF4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7175" dist="19050" dir="5400000" algn="bl" rotWithShape="0">
              <a:srgbClr val="FEF4DD">
                <a:alpha val="97000"/>
              </a:srgbClr>
            </a:outerShdw>
          </a:effectLst>
        </p:spPr>
      </p:cxnSp>
      <p:sp>
        <p:nvSpPr>
          <p:cNvPr id="7" name="Rectangle 6"/>
          <p:cNvSpPr/>
          <p:nvPr/>
        </p:nvSpPr>
        <p:spPr>
          <a:xfrm>
            <a:off x="3498851" y="4082830"/>
            <a:ext cx="6110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i="1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image </a:t>
            </a:r>
            <a:r>
              <a:rPr lang="el-GR" sz="800" b="1" i="1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7</a:t>
            </a:r>
            <a:endParaRPr lang="en-US" sz="800" b="1" i="1" dirty="0">
              <a:solidFill>
                <a:schemeClr val="tx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p49"/>
          <p:cNvSpPr txBox="1"/>
          <p:nvPr/>
        </p:nvSpPr>
        <p:spPr>
          <a:xfrm>
            <a:off x="3453000" y="1422275"/>
            <a:ext cx="3000000" cy="1616100"/>
          </a:xfrm>
          <a:prstGeom prst="rect">
            <a:avLst/>
          </a:prstGeom>
          <a:noFill/>
          <a:ln>
            <a:noFill/>
          </a:ln>
          <a:effectLst>
            <a:outerShdw blurRad="414338" dist="19050" dir="5400000" algn="bl" rotWithShape="0">
              <a:schemeClr val="accent6">
                <a:alpha val="87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l" sz="50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l" sz="5000" b="1">
                <a:solidFill>
                  <a:srgbClr val="F17804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>
                <a:solidFill>
                  <a:srgbClr val="FFEF41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l" sz="5000" b="1">
                <a:solidFill>
                  <a:srgbClr val="00FFFF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l" sz="5000" b="1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5000" b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3800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l" sz="250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l" sz="2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l" sz="43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el" sz="4300" b="1">
                <a:solidFill>
                  <a:srgbClr val="FFFF00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l" sz="4300" b="1">
                <a:solidFill>
                  <a:srgbClr val="0C50F3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sz="4300" b="1" dirty="0">
              <a:solidFill>
                <a:srgbClr val="0C50F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717" name="Google Shape;4717;p49"/>
          <p:cNvCxnSpPr/>
          <p:nvPr/>
        </p:nvCxnSpPr>
        <p:spPr>
          <a:xfrm>
            <a:off x="15050" y="45175"/>
            <a:ext cx="6355800" cy="5143800"/>
          </a:xfrm>
          <a:prstGeom prst="straightConnector1">
            <a:avLst/>
          </a:prstGeom>
          <a:noFill/>
          <a:ln w="9525" cap="flat" cmpd="sng">
            <a:solidFill>
              <a:srgbClr val="0C50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18" name="Google Shape;4718;p49"/>
          <p:cNvCxnSpPr/>
          <p:nvPr/>
        </p:nvCxnSpPr>
        <p:spPr>
          <a:xfrm>
            <a:off x="7525" y="52725"/>
            <a:ext cx="6333300" cy="5286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19" name="Google Shape;4719;p49"/>
          <p:cNvCxnSpPr/>
          <p:nvPr/>
        </p:nvCxnSpPr>
        <p:spPr>
          <a:xfrm>
            <a:off x="-7525" y="30125"/>
            <a:ext cx="6544200" cy="54147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sp>
        <p:nvSpPr>
          <p:cNvPr id="4720" name="Google Shape;4720;p49"/>
          <p:cNvSpPr/>
          <p:nvPr/>
        </p:nvSpPr>
        <p:spPr>
          <a:xfrm rot="10377306">
            <a:off x="7748740" y="1223015"/>
            <a:ext cx="665323" cy="61996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1" name="Google Shape;4721;p49"/>
          <p:cNvSpPr/>
          <p:nvPr/>
        </p:nvSpPr>
        <p:spPr>
          <a:xfrm rot="2470840">
            <a:off x="7374755" y="569443"/>
            <a:ext cx="614639" cy="562965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2" name="Google Shape;4722;p49"/>
          <p:cNvSpPr/>
          <p:nvPr/>
        </p:nvSpPr>
        <p:spPr>
          <a:xfrm rot="3459652">
            <a:off x="7277872" y="1406431"/>
            <a:ext cx="698784" cy="648188"/>
          </a:xfrm>
          <a:prstGeom prst="rtTriangle">
            <a:avLst/>
          </a:prstGeom>
          <a:solidFill>
            <a:srgbClr val="0C50F3"/>
          </a:solidFill>
          <a:ln>
            <a:noFill/>
          </a:ln>
          <a:effectLst>
            <a:outerShdw blurRad="157163" dist="47625" dir="384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723" name="Google Shape;4723;p49"/>
          <p:cNvCxnSpPr/>
          <p:nvPr/>
        </p:nvCxnSpPr>
        <p:spPr>
          <a:xfrm>
            <a:off x="46975" y="84625"/>
            <a:ext cx="6476400" cy="52566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4" name="Google Shape;4724;p49"/>
          <p:cNvCxnSpPr/>
          <p:nvPr/>
        </p:nvCxnSpPr>
        <p:spPr>
          <a:xfrm>
            <a:off x="7525" y="45175"/>
            <a:ext cx="6243000" cy="530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5" name="Google Shape;4725;p49"/>
          <p:cNvCxnSpPr/>
          <p:nvPr/>
        </p:nvCxnSpPr>
        <p:spPr>
          <a:xfrm>
            <a:off x="-15050" y="22600"/>
            <a:ext cx="6704400" cy="5574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  <p:cxnSp>
        <p:nvCxnSpPr>
          <p:cNvPr id="4726" name="Google Shape;4726;p49"/>
          <p:cNvCxnSpPr/>
          <p:nvPr/>
        </p:nvCxnSpPr>
        <p:spPr>
          <a:xfrm>
            <a:off x="22600" y="15050"/>
            <a:ext cx="6523500" cy="52830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85738" dist="66675" dir="4080000" algn="bl" rotWithShape="0">
              <a:srgbClr val="FFFF00">
                <a:alpha val="96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2292</Words>
  <Application>Microsoft Office PowerPoint</Application>
  <PresentationFormat>On-screen Show (16:9)</PresentationFormat>
  <Paragraphs>320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 1</cp:lastModifiedBy>
  <cp:revision>76</cp:revision>
  <dcterms:modified xsi:type="dcterms:W3CDTF">2022-03-10T23:21:12Z</dcterms:modified>
</cp:coreProperties>
</file>