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ata2.xml.rels><?xml version="1.0" encoding="UTF-8" standalone="yes"?>
<Relationships xmlns="http://schemas.openxmlformats.org/package/2006/relationships"><Relationship Id="rId1" Type="http://schemas.openxmlformats.org/officeDocument/2006/relationships/image" Target="../media/image3.jpg"/></Relationships>
</file>

<file path=ppt/diagrams/_rels/data3.xml.rels><?xml version="1.0" encoding="UTF-8" standalone="yes"?>
<Relationships xmlns="http://schemas.openxmlformats.org/package/2006/relationships"><Relationship Id="rId1" Type="http://schemas.openxmlformats.org/officeDocument/2006/relationships/image" Target="../media/image6.jpg"/></Relationships>
</file>

<file path=ppt/diagrams/_rels/data4.xml.rels><?xml version="1.0" encoding="UTF-8" standalone="yes"?>
<Relationships xmlns="http://schemas.openxmlformats.org/package/2006/relationships"><Relationship Id="rId1" Type="http://schemas.openxmlformats.org/officeDocument/2006/relationships/image" Target="../media/image7.jpg"/></Relationships>
</file>

<file path=ppt/diagrams/_rels/data5.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g"/></Relationships>
</file>

<file path=ppt/diagrams/_rels/drawing4.xml.rels><?xml version="1.0" encoding="UTF-8" standalone="yes"?>
<Relationships xmlns="http://schemas.openxmlformats.org/package/2006/relationships"><Relationship Id="rId1" Type="http://schemas.openxmlformats.org/officeDocument/2006/relationships/image" Target="../media/image7.jpg"/></Relationships>
</file>

<file path=ppt/diagrams/_rels/drawing5.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E3945-4867-4EC4-AC6A-2FE01817AE52}" type="doc">
      <dgm:prSet loTypeId="urn:microsoft.com/office/officeart/2005/8/layout/pyramid2" loCatId="pyramid" qsTypeId="urn:microsoft.com/office/officeart/2005/8/quickstyle/3d1" qsCatId="3D" csTypeId="urn:microsoft.com/office/officeart/2005/8/colors/accent1_2" csCatId="accent1" phldr="1"/>
      <dgm:spPr/>
      <dgm:t>
        <a:bodyPr/>
        <a:lstStyle/>
        <a:p>
          <a:endParaRPr lang="el-GR"/>
        </a:p>
      </dgm:t>
    </dgm:pt>
    <dgm:pt modelId="{95372802-5C2A-4921-BC67-CC1A314AA4C3}">
      <dgm:prSet custT="1"/>
      <dgm:spPr>
        <a:solidFill>
          <a:srgbClr val="FF3300">
            <a:alpha val="89804"/>
          </a:srgbClr>
        </a:solidFill>
      </dgm:spPr>
      <dgm:t>
        <a:bodyPr/>
        <a:lstStyle/>
        <a:p>
          <a:pPr algn="just"/>
          <a:r>
            <a:rPr lang="el-GR" sz="1300" b="1" dirty="0">
              <a:latin typeface="+mn-lt"/>
              <a:cs typeface="Calibri"/>
            </a:rPr>
            <a:t>● </a:t>
          </a:r>
          <a:r>
            <a:rPr lang="en-GB" sz="1300" b="1" dirty="0"/>
            <a:t>The term tax havens refers to countries that provide low to zero taxation burdens on foreign companies that choose the country as their headquarters.</a:t>
          </a:r>
          <a:r>
            <a:rPr lang="el-GR" sz="1300" b="1" dirty="0"/>
            <a:t> </a:t>
          </a:r>
          <a:endParaRPr lang="el-GR" sz="1300" b="1" dirty="0">
            <a:latin typeface="+mn-lt"/>
          </a:endParaRPr>
        </a:p>
      </dgm:t>
    </dgm:pt>
    <dgm:pt modelId="{D73B1CC3-958A-45F5-B392-D11FA4B31244}" type="sibTrans" cxnId="{8E216426-FBC4-429C-AB28-195C80DF867D}">
      <dgm:prSet/>
      <dgm:spPr/>
      <dgm:t>
        <a:bodyPr/>
        <a:lstStyle/>
        <a:p>
          <a:endParaRPr lang="el-GR"/>
        </a:p>
      </dgm:t>
    </dgm:pt>
    <dgm:pt modelId="{001DED95-0B32-43B3-BB4F-15A1B7CF4AE6}" type="parTrans" cxnId="{8E216426-FBC4-429C-AB28-195C80DF867D}">
      <dgm:prSet/>
      <dgm:spPr/>
      <dgm:t>
        <a:bodyPr/>
        <a:lstStyle/>
        <a:p>
          <a:endParaRPr lang="el-GR"/>
        </a:p>
      </dgm:t>
    </dgm:pt>
    <dgm:pt modelId="{C94CD29C-D0AC-4E98-A0C6-5481411572B0}">
      <dgm:prSet phldrT="[Κείμενο]" custT="1"/>
      <dgm:spPr>
        <a:solidFill>
          <a:srgbClr val="00E668">
            <a:alpha val="89804"/>
          </a:srgbClr>
        </a:solidFill>
      </dgm:spPr>
      <dgm:t>
        <a:bodyPr/>
        <a:lstStyle/>
        <a:p>
          <a:pPr algn="ctr"/>
          <a:r>
            <a:rPr lang="en-GB" sz="1800" b="1" dirty="0">
              <a:solidFill>
                <a:schemeClr val="tx1"/>
              </a:solidFill>
              <a:latin typeface="+mn-lt"/>
            </a:rPr>
            <a:t>Tax havens</a:t>
          </a:r>
          <a:endParaRPr lang="el-GR" sz="1800" b="1" dirty="0">
            <a:solidFill>
              <a:schemeClr val="tx1"/>
            </a:solidFill>
            <a:latin typeface="+mn-lt"/>
          </a:endParaRPr>
        </a:p>
      </dgm:t>
    </dgm:pt>
    <dgm:pt modelId="{CBB0EFF8-8A43-48BE-8312-D0A9017628FB}" type="sibTrans" cxnId="{E28B859F-BE05-44A6-83F2-C6269CF67FF1}">
      <dgm:prSet/>
      <dgm:spPr/>
      <dgm:t>
        <a:bodyPr/>
        <a:lstStyle/>
        <a:p>
          <a:endParaRPr lang="el-GR"/>
        </a:p>
      </dgm:t>
    </dgm:pt>
    <dgm:pt modelId="{E42E830E-FB5D-413C-B838-65FD1A5D37FB}" type="parTrans" cxnId="{E28B859F-BE05-44A6-83F2-C6269CF67FF1}">
      <dgm:prSet/>
      <dgm:spPr/>
      <dgm:t>
        <a:bodyPr/>
        <a:lstStyle/>
        <a:p>
          <a:endParaRPr lang="el-GR"/>
        </a:p>
      </dgm:t>
    </dgm:pt>
    <dgm:pt modelId="{449753BE-F61D-4A37-A28D-F1125D55E54B}">
      <dgm:prSet custT="1"/>
      <dgm:spPr>
        <a:solidFill>
          <a:srgbClr val="00FFFF">
            <a:alpha val="89804"/>
          </a:srgbClr>
        </a:solidFill>
      </dgm:spPr>
      <dgm:t>
        <a:bodyPr/>
        <a:lstStyle/>
        <a:p>
          <a:pPr algn="just"/>
          <a:r>
            <a:rPr lang="el-GR" sz="1300" b="1" dirty="0">
              <a:latin typeface="+mn-lt"/>
              <a:cs typeface="Calibri"/>
            </a:rPr>
            <a:t>● </a:t>
          </a:r>
          <a:r>
            <a:rPr lang="en-GB" sz="1300" b="1" dirty="0"/>
            <a:t>In particular, tax havens are defined as countries that provide at least one of the following facilities: a) zero or near zero taxation for non-residents, b) strong privacy and data protection provisions, and c) easy / fast / flexible legislation for the establishment of companies</a:t>
          </a:r>
          <a:r>
            <a:rPr lang="el-GR" sz="1300" b="1" dirty="0"/>
            <a:t>.</a:t>
          </a:r>
          <a:endParaRPr lang="el-GR" sz="1300" b="1" dirty="0">
            <a:latin typeface="+mn-lt"/>
          </a:endParaRPr>
        </a:p>
      </dgm:t>
    </dgm:pt>
    <dgm:pt modelId="{14A06711-10C5-4A9A-B659-982E856A5A82}" type="parTrans" cxnId="{9C77DADF-B287-4020-9309-AC13645D3E8C}">
      <dgm:prSet/>
      <dgm:spPr/>
      <dgm:t>
        <a:bodyPr/>
        <a:lstStyle/>
        <a:p>
          <a:endParaRPr lang="el-GR"/>
        </a:p>
      </dgm:t>
    </dgm:pt>
    <dgm:pt modelId="{2BBCD14B-8320-40E8-BE9F-557BE8427144}" type="sibTrans" cxnId="{9C77DADF-B287-4020-9309-AC13645D3E8C}">
      <dgm:prSet/>
      <dgm:spPr/>
      <dgm:t>
        <a:bodyPr/>
        <a:lstStyle/>
        <a:p>
          <a:endParaRPr lang="el-GR"/>
        </a:p>
      </dgm:t>
    </dgm:pt>
    <dgm:pt modelId="{CDB828CB-2EAE-490A-941B-9F1FD0D42CE6}" type="pres">
      <dgm:prSet presAssocID="{511E3945-4867-4EC4-AC6A-2FE01817AE52}" presName="compositeShape" presStyleCnt="0">
        <dgm:presLayoutVars>
          <dgm:dir/>
          <dgm:resizeHandles/>
        </dgm:presLayoutVars>
      </dgm:prSet>
      <dgm:spPr/>
    </dgm:pt>
    <dgm:pt modelId="{AD044D40-4BB5-4A9B-8F46-A07F9077C097}" type="pres">
      <dgm:prSet presAssocID="{511E3945-4867-4EC4-AC6A-2FE01817AE52}" presName="pyramid" presStyleLbl="node1" presStyleIdx="0" presStyleCnt="1" custLinFactNeighborX="-8798" custLinFactNeighborY="-349"/>
      <dgm:spPr>
        <a:blipFill rotWithShape="0">
          <a:blip xmlns:r="http://schemas.openxmlformats.org/officeDocument/2006/relationships" r:embed="rId1"/>
          <a:stretch>
            <a:fillRect/>
          </a:stretch>
        </a:blipFill>
      </dgm:spPr>
    </dgm:pt>
    <dgm:pt modelId="{3AC146FD-0C88-41A4-BDAD-6CBE64101345}" type="pres">
      <dgm:prSet presAssocID="{511E3945-4867-4EC4-AC6A-2FE01817AE52}" presName="theList" presStyleCnt="0"/>
      <dgm:spPr/>
    </dgm:pt>
    <dgm:pt modelId="{91332356-3F68-41D6-9E46-8F90730659FA}" type="pres">
      <dgm:prSet presAssocID="{C94CD29C-D0AC-4E98-A0C6-5481411572B0}" presName="aNode" presStyleLbl="fgAcc1" presStyleIdx="0" presStyleCnt="3" custScaleX="128517">
        <dgm:presLayoutVars>
          <dgm:bulletEnabled val="1"/>
        </dgm:presLayoutVars>
      </dgm:prSet>
      <dgm:spPr/>
    </dgm:pt>
    <dgm:pt modelId="{25EC8019-1B18-45DF-B966-9A7A34B39360}" type="pres">
      <dgm:prSet presAssocID="{C94CD29C-D0AC-4E98-A0C6-5481411572B0}" presName="aSpace" presStyleCnt="0"/>
      <dgm:spPr/>
    </dgm:pt>
    <dgm:pt modelId="{3C85615E-D6A0-465A-A756-3BDB105BA268}" type="pres">
      <dgm:prSet presAssocID="{95372802-5C2A-4921-BC67-CC1A314AA4C3}" presName="aNode" presStyleLbl="fgAcc1" presStyleIdx="1" presStyleCnt="3" custScaleX="130048" custLinFactNeighborX="226" custLinFactNeighborY="-26696">
        <dgm:presLayoutVars>
          <dgm:bulletEnabled val="1"/>
        </dgm:presLayoutVars>
      </dgm:prSet>
      <dgm:spPr/>
    </dgm:pt>
    <dgm:pt modelId="{1B7EF3EA-4199-4AD6-A3BF-0C7456B3AC3B}" type="pres">
      <dgm:prSet presAssocID="{95372802-5C2A-4921-BC67-CC1A314AA4C3}" presName="aSpace" presStyleCnt="0"/>
      <dgm:spPr/>
    </dgm:pt>
    <dgm:pt modelId="{F739F1E8-24BF-445B-9039-0002B0B6B3A3}" type="pres">
      <dgm:prSet presAssocID="{449753BE-F61D-4A37-A28D-F1125D55E54B}" presName="aNode" presStyleLbl="fgAcc1" presStyleIdx="2" presStyleCnt="3" custScaleX="133527">
        <dgm:presLayoutVars>
          <dgm:bulletEnabled val="1"/>
        </dgm:presLayoutVars>
      </dgm:prSet>
      <dgm:spPr/>
    </dgm:pt>
    <dgm:pt modelId="{497B2F5A-72B2-451D-9A25-A766E6DCC753}" type="pres">
      <dgm:prSet presAssocID="{449753BE-F61D-4A37-A28D-F1125D55E54B}" presName="aSpace" presStyleCnt="0"/>
      <dgm:spPr/>
    </dgm:pt>
  </dgm:ptLst>
  <dgm:cxnLst>
    <dgm:cxn modelId="{8E216426-FBC4-429C-AB28-195C80DF867D}" srcId="{511E3945-4867-4EC4-AC6A-2FE01817AE52}" destId="{95372802-5C2A-4921-BC67-CC1A314AA4C3}" srcOrd="1" destOrd="0" parTransId="{001DED95-0B32-43B3-BB4F-15A1B7CF4AE6}" sibTransId="{D73B1CC3-958A-45F5-B392-D11FA4B31244}"/>
    <dgm:cxn modelId="{0C54352B-EFF0-411E-8555-E22E9D4CAA26}" type="presOf" srcId="{511E3945-4867-4EC4-AC6A-2FE01817AE52}" destId="{CDB828CB-2EAE-490A-941B-9F1FD0D42CE6}" srcOrd="0" destOrd="0" presId="urn:microsoft.com/office/officeart/2005/8/layout/pyramid2"/>
    <dgm:cxn modelId="{E28B859F-BE05-44A6-83F2-C6269CF67FF1}" srcId="{511E3945-4867-4EC4-AC6A-2FE01817AE52}" destId="{C94CD29C-D0AC-4E98-A0C6-5481411572B0}" srcOrd="0" destOrd="0" parTransId="{E42E830E-FB5D-413C-B838-65FD1A5D37FB}" sibTransId="{CBB0EFF8-8A43-48BE-8312-D0A9017628FB}"/>
    <dgm:cxn modelId="{14FFC6AE-64CE-45D7-AA99-523E60A4C25B}" type="presOf" srcId="{C94CD29C-D0AC-4E98-A0C6-5481411572B0}" destId="{91332356-3F68-41D6-9E46-8F90730659FA}" srcOrd="0" destOrd="0" presId="urn:microsoft.com/office/officeart/2005/8/layout/pyramid2"/>
    <dgm:cxn modelId="{06F334C3-7581-4FED-BD7B-C27AB07FD59A}" type="presOf" srcId="{449753BE-F61D-4A37-A28D-F1125D55E54B}" destId="{F739F1E8-24BF-445B-9039-0002B0B6B3A3}" srcOrd="0" destOrd="0" presId="urn:microsoft.com/office/officeart/2005/8/layout/pyramid2"/>
    <dgm:cxn modelId="{9C77DADF-B287-4020-9309-AC13645D3E8C}" srcId="{511E3945-4867-4EC4-AC6A-2FE01817AE52}" destId="{449753BE-F61D-4A37-A28D-F1125D55E54B}" srcOrd="2" destOrd="0" parTransId="{14A06711-10C5-4A9A-B659-982E856A5A82}" sibTransId="{2BBCD14B-8320-40E8-BE9F-557BE8427144}"/>
    <dgm:cxn modelId="{F779CFE6-55A1-485A-B35D-F84991AA2D54}" type="presOf" srcId="{95372802-5C2A-4921-BC67-CC1A314AA4C3}" destId="{3C85615E-D6A0-465A-A756-3BDB105BA268}" srcOrd="0" destOrd="0" presId="urn:microsoft.com/office/officeart/2005/8/layout/pyramid2"/>
    <dgm:cxn modelId="{4C0A8FC8-EECF-4078-B7B9-7B4B4FA34B2F}" type="presParOf" srcId="{CDB828CB-2EAE-490A-941B-9F1FD0D42CE6}" destId="{AD044D40-4BB5-4A9B-8F46-A07F9077C097}" srcOrd="0" destOrd="0" presId="urn:microsoft.com/office/officeart/2005/8/layout/pyramid2"/>
    <dgm:cxn modelId="{A3657C86-1319-4B5D-A706-E17EADC5C1B3}" type="presParOf" srcId="{CDB828CB-2EAE-490A-941B-9F1FD0D42CE6}" destId="{3AC146FD-0C88-41A4-BDAD-6CBE64101345}" srcOrd="1" destOrd="0" presId="urn:microsoft.com/office/officeart/2005/8/layout/pyramid2"/>
    <dgm:cxn modelId="{BEFF690A-3437-42AB-9028-0A691EA3AB84}" type="presParOf" srcId="{3AC146FD-0C88-41A4-BDAD-6CBE64101345}" destId="{91332356-3F68-41D6-9E46-8F90730659FA}" srcOrd="0" destOrd="0" presId="urn:microsoft.com/office/officeart/2005/8/layout/pyramid2"/>
    <dgm:cxn modelId="{5AA35B86-129F-427B-8A44-131C71D0E63F}" type="presParOf" srcId="{3AC146FD-0C88-41A4-BDAD-6CBE64101345}" destId="{25EC8019-1B18-45DF-B966-9A7A34B39360}" srcOrd="1" destOrd="0" presId="urn:microsoft.com/office/officeart/2005/8/layout/pyramid2"/>
    <dgm:cxn modelId="{011E774E-3808-42D4-81A6-2403F37BC90B}" type="presParOf" srcId="{3AC146FD-0C88-41A4-BDAD-6CBE64101345}" destId="{3C85615E-D6A0-465A-A756-3BDB105BA268}" srcOrd="2" destOrd="0" presId="urn:microsoft.com/office/officeart/2005/8/layout/pyramid2"/>
    <dgm:cxn modelId="{8F1BF449-6986-4555-922D-B47D56263A0D}" type="presParOf" srcId="{3AC146FD-0C88-41A4-BDAD-6CBE64101345}" destId="{1B7EF3EA-4199-4AD6-A3BF-0C7456B3AC3B}" srcOrd="3" destOrd="0" presId="urn:microsoft.com/office/officeart/2005/8/layout/pyramid2"/>
    <dgm:cxn modelId="{873E67CC-E9C2-42CE-87C1-A47BB0A0E94A}" type="presParOf" srcId="{3AC146FD-0C88-41A4-BDAD-6CBE64101345}" destId="{F739F1E8-24BF-445B-9039-0002B0B6B3A3}" srcOrd="4" destOrd="0" presId="urn:microsoft.com/office/officeart/2005/8/layout/pyramid2"/>
    <dgm:cxn modelId="{11E8CDCD-4E19-4A52-A835-DE5E93E65ED6}" type="presParOf" srcId="{3AC146FD-0C88-41A4-BDAD-6CBE64101345}" destId="{497B2F5A-72B2-451D-9A25-A766E6DCC753}"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822287-DEDF-4765-BD24-13233C88DF02}" type="doc">
      <dgm:prSet loTypeId="urn:microsoft.com/office/officeart/2005/8/layout/hierarchy1" loCatId="hierarchy" qsTypeId="urn:microsoft.com/office/officeart/2005/8/quickstyle/3d2#67" qsCatId="3D" csTypeId="urn:microsoft.com/office/officeart/2005/8/colors/accent1_2" csCatId="accent1" phldr="1"/>
      <dgm:spPr/>
      <dgm:t>
        <a:bodyPr/>
        <a:lstStyle/>
        <a:p>
          <a:endParaRPr lang="el-GR"/>
        </a:p>
      </dgm:t>
    </dgm:pt>
    <dgm:pt modelId="{9828F3CD-74E9-4130-97BB-EDA88CADDD9F}">
      <dgm:prSet phldrT="[Κείμενο]" custT="1"/>
      <dgm:spPr/>
      <dgm:t>
        <a:bodyPr/>
        <a:lstStyle/>
        <a:p>
          <a:pPr algn="ctr"/>
          <a:r>
            <a:rPr lang="en-GB" sz="2000" b="1" i="0" dirty="0">
              <a:solidFill>
                <a:schemeClr val="tx1"/>
              </a:solidFill>
              <a:latin typeface="+mn-lt"/>
            </a:rPr>
            <a:t>Tax havens</a:t>
          </a:r>
          <a:endParaRPr lang="el-GR" sz="2000" b="1" i="0" dirty="0">
            <a:solidFill>
              <a:schemeClr val="tx1"/>
            </a:solidFill>
            <a:latin typeface="+mn-lt"/>
          </a:endParaRPr>
        </a:p>
      </dgm:t>
    </dgm:pt>
    <dgm:pt modelId="{FF355E01-178B-42B2-A601-6BDA6D76BE70}" type="parTrans" cxnId="{69850EEA-D9FE-4A32-A4BE-A0A5DE5E5CE3}">
      <dgm:prSet/>
      <dgm:spPr/>
      <dgm:t>
        <a:bodyPr/>
        <a:lstStyle/>
        <a:p>
          <a:pPr algn="ctr"/>
          <a:endParaRPr lang="el-GR"/>
        </a:p>
      </dgm:t>
    </dgm:pt>
    <dgm:pt modelId="{E5840F19-479E-4F8B-ADF1-7D7B0377817D}" type="sibTrans" cxnId="{69850EEA-D9FE-4A32-A4BE-A0A5DE5E5CE3}">
      <dgm:prSet/>
      <dgm:spPr/>
      <dgm:t>
        <a:bodyPr/>
        <a:lstStyle/>
        <a:p>
          <a:pPr algn="ctr"/>
          <a:endParaRPr lang="el-GR"/>
        </a:p>
      </dgm:t>
    </dgm:pt>
    <dgm:pt modelId="{E3E6D695-BE95-4A4D-A368-F64A6C4FE946}">
      <dgm:prSet phldrT="[Κείμενο]" custT="1"/>
      <dgm:spPr/>
      <dgm:t>
        <a:bodyPr/>
        <a:lstStyle/>
        <a:p>
          <a:pPr algn="ctr"/>
          <a:r>
            <a:rPr lang="en-GB" sz="1200" b="1" dirty="0"/>
            <a:t>The countries that choose to become tax havens are usually small countries but also large financial centres, which deliberately choose a regime with zero or very low taxation, in order to gain a comparative advantage over other countries for conducting global trade in them.</a:t>
          </a:r>
          <a:endParaRPr lang="el-GR" sz="1200" b="1" dirty="0">
            <a:solidFill>
              <a:schemeClr val="tx1"/>
            </a:solidFill>
            <a:latin typeface="+mn-lt"/>
          </a:endParaRPr>
        </a:p>
      </dgm:t>
    </dgm:pt>
    <dgm:pt modelId="{236ED51A-BDF8-4E8C-AB02-ECFE6CAF7247}" type="parTrans" cxnId="{9DF24729-B6F0-477E-8D47-4125FB314DE9}">
      <dgm:prSet/>
      <dgm:spPr>
        <a:ln>
          <a:solidFill>
            <a:srgbClr val="00CC00"/>
          </a:solidFill>
        </a:ln>
      </dgm:spPr>
      <dgm:t>
        <a:bodyPr/>
        <a:lstStyle/>
        <a:p>
          <a:pPr algn="ctr"/>
          <a:endParaRPr lang="el-GR"/>
        </a:p>
      </dgm:t>
    </dgm:pt>
    <dgm:pt modelId="{68D06ABC-DFA8-4159-A18D-7B5F54C7A061}" type="sibTrans" cxnId="{9DF24729-B6F0-477E-8D47-4125FB314DE9}">
      <dgm:prSet/>
      <dgm:spPr/>
      <dgm:t>
        <a:bodyPr/>
        <a:lstStyle/>
        <a:p>
          <a:pPr algn="ctr"/>
          <a:endParaRPr lang="el-GR"/>
        </a:p>
      </dgm:t>
    </dgm:pt>
    <dgm:pt modelId="{24D413CF-4E75-43C6-AD03-7676854FE4DA}">
      <dgm:prSet phldrT="[Κείμενο]" custT="1"/>
      <dgm:spPr/>
      <dgm:t>
        <a:bodyPr/>
        <a:lstStyle/>
        <a:p>
          <a:pPr algn="ctr"/>
          <a:r>
            <a:rPr lang="en-GB" sz="1200" b="1" dirty="0"/>
            <a:t>Although they do not earn income through taxation, the benefits they ultimately reap are increased employment through new jobs created or unrelated economic activities</a:t>
          </a:r>
          <a:r>
            <a:rPr lang="el-GR" sz="1200" b="1" dirty="0"/>
            <a:t>.</a:t>
          </a:r>
          <a:endParaRPr lang="el-GR" sz="1200" b="1" dirty="0">
            <a:solidFill>
              <a:schemeClr val="tx1"/>
            </a:solidFill>
            <a:latin typeface="+mn-lt"/>
          </a:endParaRPr>
        </a:p>
      </dgm:t>
    </dgm:pt>
    <dgm:pt modelId="{8D238A56-9B19-4298-A931-8FE0658F4A58}" type="sibTrans" cxnId="{DE65EDF2-C9AA-474B-A053-BD8E7A691EBA}">
      <dgm:prSet/>
      <dgm:spPr/>
      <dgm:t>
        <a:bodyPr/>
        <a:lstStyle/>
        <a:p>
          <a:pPr algn="ctr"/>
          <a:endParaRPr lang="el-GR"/>
        </a:p>
      </dgm:t>
    </dgm:pt>
    <dgm:pt modelId="{46D39744-3A54-4BCB-9588-C24E3419958A}" type="parTrans" cxnId="{DE65EDF2-C9AA-474B-A053-BD8E7A691EBA}">
      <dgm:prSet/>
      <dgm:spPr>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ln>
      </dgm:spPr>
      <dgm:t>
        <a:bodyPr/>
        <a:lstStyle/>
        <a:p>
          <a:pPr algn="ctr"/>
          <a:endParaRPr lang="el-GR"/>
        </a:p>
      </dgm:t>
    </dgm:pt>
    <dgm:pt modelId="{5BDAB99E-817B-4AB6-9AE1-B8EB7813C0C7}" type="pres">
      <dgm:prSet presAssocID="{11822287-DEDF-4765-BD24-13233C88DF02}" presName="hierChild1" presStyleCnt="0">
        <dgm:presLayoutVars>
          <dgm:chPref val="1"/>
          <dgm:dir/>
          <dgm:animOne val="branch"/>
          <dgm:animLvl val="lvl"/>
          <dgm:resizeHandles/>
        </dgm:presLayoutVars>
      </dgm:prSet>
      <dgm:spPr/>
    </dgm:pt>
    <dgm:pt modelId="{DECC15CB-AB0F-47A0-84E1-6763D750AA32}" type="pres">
      <dgm:prSet presAssocID="{9828F3CD-74E9-4130-97BB-EDA88CADDD9F}" presName="hierRoot1" presStyleCnt="0"/>
      <dgm:spPr/>
    </dgm:pt>
    <dgm:pt modelId="{6B5867C8-C48F-4CBA-8B55-C05C2C2DDD9C}" type="pres">
      <dgm:prSet presAssocID="{9828F3CD-74E9-4130-97BB-EDA88CADDD9F}" presName="composite" presStyleCnt="0"/>
      <dgm:spPr/>
    </dgm:pt>
    <dgm:pt modelId="{428D3946-A306-4B4A-9A45-6940F82E14A6}" type="pres">
      <dgm:prSet presAssocID="{9828F3CD-74E9-4130-97BB-EDA88CADDD9F}" presName="background" presStyleLbl="node0" presStyleIdx="0" presStyleCnt="1"/>
      <dgm:spPr>
        <a:blipFill rotWithShape="0">
          <a:blip xmlns:r="http://schemas.openxmlformats.org/officeDocument/2006/relationships" r:embed="rId1"/>
          <a:stretch>
            <a:fillRect/>
          </a:stretch>
        </a:blipFill>
      </dgm:spPr>
    </dgm:pt>
    <dgm:pt modelId="{349D57DB-991A-4718-831C-CBC0509A5B3F}" type="pres">
      <dgm:prSet presAssocID="{9828F3CD-74E9-4130-97BB-EDA88CADDD9F}" presName="text" presStyleLbl="fgAcc0" presStyleIdx="0" presStyleCnt="1" custScaleX="103960" custScaleY="105168" custLinFactNeighborY="-2938">
        <dgm:presLayoutVars>
          <dgm:chPref val="3"/>
        </dgm:presLayoutVars>
      </dgm:prSet>
      <dgm:spPr/>
    </dgm:pt>
    <dgm:pt modelId="{18BFD615-72D3-4D62-BA3F-F5C7DFF974E6}" type="pres">
      <dgm:prSet presAssocID="{9828F3CD-74E9-4130-97BB-EDA88CADDD9F}" presName="hierChild2" presStyleCnt="0"/>
      <dgm:spPr/>
    </dgm:pt>
    <dgm:pt modelId="{FB4D40C8-8C70-4DE5-8DBD-91211C79BA87}" type="pres">
      <dgm:prSet presAssocID="{236ED51A-BDF8-4E8C-AB02-ECFE6CAF7247}" presName="Name10" presStyleLbl="parChTrans1D2" presStyleIdx="0" presStyleCnt="2"/>
      <dgm:spPr/>
    </dgm:pt>
    <dgm:pt modelId="{72FC9094-BA10-4409-BE63-47CC7BD72F4A}" type="pres">
      <dgm:prSet presAssocID="{E3E6D695-BE95-4A4D-A368-F64A6C4FE946}" presName="hierRoot2" presStyleCnt="0"/>
      <dgm:spPr/>
    </dgm:pt>
    <dgm:pt modelId="{E519C173-FD0E-48B2-95DF-00F96B989903}" type="pres">
      <dgm:prSet presAssocID="{E3E6D695-BE95-4A4D-A368-F64A6C4FE946}" presName="composite2" presStyleCnt="0"/>
      <dgm:spPr/>
    </dgm:pt>
    <dgm:pt modelId="{FBD36F8B-2B37-404E-9E1F-B1CEC2C14E92}" type="pres">
      <dgm:prSet presAssocID="{E3E6D695-BE95-4A4D-A368-F64A6C4FE946}" presName="background2" presStyleLbl="node2" presStyleIdx="0" presStyleCnt="2"/>
      <dgm:spPr>
        <a:solidFill>
          <a:srgbClr val="0066FF"/>
        </a:solidFill>
      </dgm:spPr>
    </dgm:pt>
    <dgm:pt modelId="{D700BAC0-8B82-43F9-9AC7-E160B715A5CE}" type="pres">
      <dgm:prSet presAssocID="{E3E6D695-BE95-4A4D-A368-F64A6C4FE946}" presName="text2" presStyleLbl="fgAcc2" presStyleIdx="0" presStyleCnt="2">
        <dgm:presLayoutVars>
          <dgm:chPref val="3"/>
        </dgm:presLayoutVars>
      </dgm:prSet>
      <dgm:spPr/>
    </dgm:pt>
    <dgm:pt modelId="{02176C7E-6FAC-42BC-830F-740430937A98}" type="pres">
      <dgm:prSet presAssocID="{E3E6D695-BE95-4A4D-A368-F64A6C4FE946}" presName="hierChild3" presStyleCnt="0"/>
      <dgm:spPr/>
    </dgm:pt>
    <dgm:pt modelId="{A240413B-9799-43F7-A18B-84628F5F4881}" type="pres">
      <dgm:prSet presAssocID="{46D39744-3A54-4BCB-9588-C24E3419958A}" presName="Name10" presStyleLbl="parChTrans1D2" presStyleIdx="1" presStyleCnt="2"/>
      <dgm:spPr/>
    </dgm:pt>
    <dgm:pt modelId="{8FC6AE87-82CF-4395-964C-C54EB941A155}" type="pres">
      <dgm:prSet presAssocID="{24D413CF-4E75-43C6-AD03-7676854FE4DA}" presName="hierRoot2" presStyleCnt="0"/>
      <dgm:spPr/>
    </dgm:pt>
    <dgm:pt modelId="{A038C4D6-CF8D-4394-9E3F-1BE48CFF1AA3}" type="pres">
      <dgm:prSet presAssocID="{24D413CF-4E75-43C6-AD03-7676854FE4DA}" presName="composite2" presStyleCnt="0"/>
      <dgm:spPr/>
    </dgm:pt>
    <dgm:pt modelId="{D1CE3DD7-93C3-4E2F-BBBC-070779198283}" type="pres">
      <dgm:prSet presAssocID="{24D413CF-4E75-43C6-AD03-7676854FE4DA}" presName="background2" presStyleLbl="node2" presStyleIdx="1" presStyleCnt="2"/>
      <dgm:spPr>
        <a:solidFill>
          <a:srgbClr val="92D050"/>
        </a:solidFill>
      </dgm:spPr>
    </dgm:pt>
    <dgm:pt modelId="{CD803383-1A8D-4A4E-A1FA-9BFC9BCDFD8E}" type="pres">
      <dgm:prSet presAssocID="{24D413CF-4E75-43C6-AD03-7676854FE4DA}" presName="text2" presStyleLbl="fgAcc2" presStyleIdx="1" presStyleCnt="2">
        <dgm:presLayoutVars>
          <dgm:chPref val="3"/>
        </dgm:presLayoutVars>
      </dgm:prSet>
      <dgm:spPr/>
    </dgm:pt>
    <dgm:pt modelId="{CA4D5438-64A7-4B26-B7F2-EEC1EE6438BA}" type="pres">
      <dgm:prSet presAssocID="{24D413CF-4E75-43C6-AD03-7676854FE4DA}" presName="hierChild3" presStyleCnt="0"/>
      <dgm:spPr/>
    </dgm:pt>
  </dgm:ptLst>
  <dgm:cxnLst>
    <dgm:cxn modelId="{6748C50A-48AD-43EF-B5ED-E295FA4C97A5}" type="presOf" srcId="{E3E6D695-BE95-4A4D-A368-F64A6C4FE946}" destId="{D700BAC0-8B82-43F9-9AC7-E160B715A5CE}" srcOrd="0" destOrd="0" presId="urn:microsoft.com/office/officeart/2005/8/layout/hierarchy1"/>
    <dgm:cxn modelId="{9DF24729-B6F0-477E-8D47-4125FB314DE9}" srcId="{9828F3CD-74E9-4130-97BB-EDA88CADDD9F}" destId="{E3E6D695-BE95-4A4D-A368-F64A6C4FE946}" srcOrd="0" destOrd="0" parTransId="{236ED51A-BDF8-4E8C-AB02-ECFE6CAF7247}" sibTransId="{68D06ABC-DFA8-4159-A18D-7B5F54C7A061}"/>
    <dgm:cxn modelId="{F3D1BD33-F77F-4C20-A053-1A66CE7CF8C9}" type="presOf" srcId="{24D413CF-4E75-43C6-AD03-7676854FE4DA}" destId="{CD803383-1A8D-4A4E-A1FA-9BFC9BCDFD8E}" srcOrd="0" destOrd="0" presId="urn:microsoft.com/office/officeart/2005/8/layout/hierarchy1"/>
    <dgm:cxn modelId="{A03ED041-42C2-44B7-8726-DB5B1954A0BE}" type="presOf" srcId="{9828F3CD-74E9-4130-97BB-EDA88CADDD9F}" destId="{349D57DB-991A-4718-831C-CBC0509A5B3F}" srcOrd="0" destOrd="0" presId="urn:microsoft.com/office/officeart/2005/8/layout/hierarchy1"/>
    <dgm:cxn modelId="{B72FF047-6AC0-44E6-9FB1-BEDA77BA49BA}" type="presOf" srcId="{236ED51A-BDF8-4E8C-AB02-ECFE6CAF7247}" destId="{FB4D40C8-8C70-4DE5-8DBD-91211C79BA87}" srcOrd="0" destOrd="0" presId="urn:microsoft.com/office/officeart/2005/8/layout/hierarchy1"/>
    <dgm:cxn modelId="{B3B29C92-B8E7-4E52-8B26-1A97E8E6FDEA}" type="presOf" srcId="{11822287-DEDF-4765-BD24-13233C88DF02}" destId="{5BDAB99E-817B-4AB6-9AE1-B8EB7813C0C7}" srcOrd="0" destOrd="0" presId="urn:microsoft.com/office/officeart/2005/8/layout/hierarchy1"/>
    <dgm:cxn modelId="{A836E1B5-E495-4396-8C9D-03FA22DB3790}" type="presOf" srcId="{46D39744-3A54-4BCB-9588-C24E3419958A}" destId="{A240413B-9799-43F7-A18B-84628F5F4881}" srcOrd="0" destOrd="0" presId="urn:microsoft.com/office/officeart/2005/8/layout/hierarchy1"/>
    <dgm:cxn modelId="{69850EEA-D9FE-4A32-A4BE-A0A5DE5E5CE3}" srcId="{11822287-DEDF-4765-BD24-13233C88DF02}" destId="{9828F3CD-74E9-4130-97BB-EDA88CADDD9F}" srcOrd="0" destOrd="0" parTransId="{FF355E01-178B-42B2-A601-6BDA6D76BE70}" sibTransId="{E5840F19-479E-4F8B-ADF1-7D7B0377817D}"/>
    <dgm:cxn modelId="{DE65EDF2-C9AA-474B-A053-BD8E7A691EBA}" srcId="{9828F3CD-74E9-4130-97BB-EDA88CADDD9F}" destId="{24D413CF-4E75-43C6-AD03-7676854FE4DA}" srcOrd="1" destOrd="0" parTransId="{46D39744-3A54-4BCB-9588-C24E3419958A}" sibTransId="{8D238A56-9B19-4298-A931-8FE0658F4A58}"/>
    <dgm:cxn modelId="{161F5486-D4ED-4212-B152-A44B5DED2DBA}" type="presParOf" srcId="{5BDAB99E-817B-4AB6-9AE1-B8EB7813C0C7}" destId="{DECC15CB-AB0F-47A0-84E1-6763D750AA32}" srcOrd="0" destOrd="0" presId="urn:microsoft.com/office/officeart/2005/8/layout/hierarchy1"/>
    <dgm:cxn modelId="{4B59B7A4-B0C6-4C0B-8B49-6F1ECBC8893D}" type="presParOf" srcId="{DECC15CB-AB0F-47A0-84E1-6763D750AA32}" destId="{6B5867C8-C48F-4CBA-8B55-C05C2C2DDD9C}" srcOrd="0" destOrd="0" presId="urn:microsoft.com/office/officeart/2005/8/layout/hierarchy1"/>
    <dgm:cxn modelId="{64CAD384-74DB-42D9-ABB4-01C853C6ED08}" type="presParOf" srcId="{6B5867C8-C48F-4CBA-8B55-C05C2C2DDD9C}" destId="{428D3946-A306-4B4A-9A45-6940F82E14A6}" srcOrd="0" destOrd="0" presId="urn:microsoft.com/office/officeart/2005/8/layout/hierarchy1"/>
    <dgm:cxn modelId="{2077CF06-877A-4E2D-ABD6-AA932E403B8F}" type="presParOf" srcId="{6B5867C8-C48F-4CBA-8B55-C05C2C2DDD9C}" destId="{349D57DB-991A-4718-831C-CBC0509A5B3F}" srcOrd="1" destOrd="0" presId="urn:microsoft.com/office/officeart/2005/8/layout/hierarchy1"/>
    <dgm:cxn modelId="{285B137B-2CEE-4B21-8018-6E205AC4B96D}" type="presParOf" srcId="{DECC15CB-AB0F-47A0-84E1-6763D750AA32}" destId="{18BFD615-72D3-4D62-BA3F-F5C7DFF974E6}" srcOrd="1" destOrd="0" presId="urn:microsoft.com/office/officeart/2005/8/layout/hierarchy1"/>
    <dgm:cxn modelId="{1F83AB3D-59EE-41C8-92A6-03639159DBB7}" type="presParOf" srcId="{18BFD615-72D3-4D62-BA3F-F5C7DFF974E6}" destId="{FB4D40C8-8C70-4DE5-8DBD-91211C79BA87}" srcOrd="0" destOrd="0" presId="urn:microsoft.com/office/officeart/2005/8/layout/hierarchy1"/>
    <dgm:cxn modelId="{05832C65-24CB-45DE-9726-1ADFC98DC0E4}" type="presParOf" srcId="{18BFD615-72D3-4D62-BA3F-F5C7DFF974E6}" destId="{72FC9094-BA10-4409-BE63-47CC7BD72F4A}" srcOrd="1" destOrd="0" presId="urn:microsoft.com/office/officeart/2005/8/layout/hierarchy1"/>
    <dgm:cxn modelId="{5C8BCB8F-C19B-4E3A-8ECB-A1B4DFDC31CE}" type="presParOf" srcId="{72FC9094-BA10-4409-BE63-47CC7BD72F4A}" destId="{E519C173-FD0E-48B2-95DF-00F96B989903}" srcOrd="0" destOrd="0" presId="urn:microsoft.com/office/officeart/2005/8/layout/hierarchy1"/>
    <dgm:cxn modelId="{FBE2F3FF-46EB-4598-99BE-9AAE01B613A7}" type="presParOf" srcId="{E519C173-FD0E-48B2-95DF-00F96B989903}" destId="{FBD36F8B-2B37-404E-9E1F-B1CEC2C14E92}" srcOrd="0" destOrd="0" presId="urn:microsoft.com/office/officeart/2005/8/layout/hierarchy1"/>
    <dgm:cxn modelId="{4CD84D70-BA65-45B3-9D1A-5E1EFAF75E34}" type="presParOf" srcId="{E519C173-FD0E-48B2-95DF-00F96B989903}" destId="{D700BAC0-8B82-43F9-9AC7-E160B715A5CE}" srcOrd="1" destOrd="0" presId="urn:microsoft.com/office/officeart/2005/8/layout/hierarchy1"/>
    <dgm:cxn modelId="{ACDD24FE-DB56-42A1-9BF2-2C6A1DFF057D}" type="presParOf" srcId="{72FC9094-BA10-4409-BE63-47CC7BD72F4A}" destId="{02176C7E-6FAC-42BC-830F-740430937A98}" srcOrd="1" destOrd="0" presId="urn:microsoft.com/office/officeart/2005/8/layout/hierarchy1"/>
    <dgm:cxn modelId="{AEDA1FF0-7D01-45D3-9A28-371A59AFA22E}" type="presParOf" srcId="{18BFD615-72D3-4D62-BA3F-F5C7DFF974E6}" destId="{A240413B-9799-43F7-A18B-84628F5F4881}" srcOrd="2" destOrd="0" presId="urn:microsoft.com/office/officeart/2005/8/layout/hierarchy1"/>
    <dgm:cxn modelId="{F02FF4C0-2A7A-42C7-BDA0-28332E38AE83}" type="presParOf" srcId="{18BFD615-72D3-4D62-BA3F-F5C7DFF974E6}" destId="{8FC6AE87-82CF-4395-964C-C54EB941A155}" srcOrd="3" destOrd="0" presId="urn:microsoft.com/office/officeart/2005/8/layout/hierarchy1"/>
    <dgm:cxn modelId="{1B63F285-7F09-4796-912D-042163507917}" type="presParOf" srcId="{8FC6AE87-82CF-4395-964C-C54EB941A155}" destId="{A038C4D6-CF8D-4394-9E3F-1BE48CFF1AA3}" srcOrd="0" destOrd="0" presId="urn:microsoft.com/office/officeart/2005/8/layout/hierarchy1"/>
    <dgm:cxn modelId="{41D7F0BD-1666-4A72-9D3A-316B63898C46}" type="presParOf" srcId="{A038C4D6-CF8D-4394-9E3F-1BE48CFF1AA3}" destId="{D1CE3DD7-93C3-4E2F-BBBC-070779198283}" srcOrd="0" destOrd="0" presId="urn:microsoft.com/office/officeart/2005/8/layout/hierarchy1"/>
    <dgm:cxn modelId="{106C9109-04CD-4E02-BCCD-229E2001F13D}" type="presParOf" srcId="{A038C4D6-CF8D-4394-9E3F-1BE48CFF1AA3}" destId="{CD803383-1A8D-4A4E-A1FA-9BFC9BCDFD8E}" srcOrd="1" destOrd="0" presId="urn:microsoft.com/office/officeart/2005/8/layout/hierarchy1"/>
    <dgm:cxn modelId="{C2BB2F1D-FCE0-400E-A638-27844137BD36}" type="presParOf" srcId="{8FC6AE87-82CF-4395-964C-C54EB941A155}" destId="{CA4D5438-64A7-4B26-B7F2-EEC1EE6438B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4613D1-0B0C-4361-919D-6C43E94C3E7B}" type="doc">
      <dgm:prSet loTypeId="urn:microsoft.com/office/officeart/2005/8/layout/hProcess9" loCatId="process" qsTypeId="urn:microsoft.com/office/officeart/2005/8/quickstyle/3d5" qsCatId="3D" csTypeId="urn:microsoft.com/office/officeart/2005/8/colors/accent1_2" csCatId="accent1" phldr="1"/>
      <dgm:spPr/>
      <dgm:t>
        <a:bodyPr/>
        <a:lstStyle/>
        <a:p>
          <a:endParaRPr lang="en-US"/>
        </a:p>
      </dgm:t>
    </dgm:pt>
    <dgm:pt modelId="{F0E8B295-B6C6-4477-AD44-96F905DDBB4A}">
      <dgm:prSet phldrT="[Κείμενο]" custT="1"/>
      <dgm:spPr>
        <a:solidFill>
          <a:srgbClr val="FF6600"/>
        </a:solidFill>
      </dgm:spPr>
      <dgm:t>
        <a:bodyPr/>
        <a:lstStyle/>
        <a:p>
          <a:r>
            <a:rPr lang="el-GR" sz="1400" b="1" dirty="0">
              <a:solidFill>
                <a:schemeClr val="tx1"/>
              </a:solidFill>
            </a:rPr>
            <a:t> </a:t>
          </a:r>
          <a:r>
            <a:rPr lang="en-GB" sz="1400" b="1" dirty="0">
              <a:solidFill>
                <a:schemeClr val="tx1"/>
              </a:solidFill>
            </a:rPr>
            <a:t>Offshore companies</a:t>
          </a:r>
          <a:endParaRPr lang="el-GR" sz="1500" b="1" dirty="0">
            <a:solidFill>
              <a:schemeClr val="tx1"/>
            </a:solidFill>
          </a:endParaRPr>
        </a:p>
      </dgm:t>
    </dgm:pt>
    <dgm:pt modelId="{8096AE20-DC35-4F0A-B61A-B89B38907BA4}" type="parTrans" cxnId="{8E3CBF71-637C-49E4-8CD6-DBA4FA26EC70}">
      <dgm:prSet/>
      <dgm:spPr/>
      <dgm:t>
        <a:bodyPr/>
        <a:lstStyle/>
        <a:p>
          <a:endParaRPr lang="el-GR"/>
        </a:p>
      </dgm:t>
    </dgm:pt>
    <dgm:pt modelId="{9ED94B21-8760-44B5-B7DC-B58301AAFADA}" type="sibTrans" cxnId="{8E3CBF71-637C-49E4-8CD6-DBA4FA26EC70}">
      <dgm:prSet/>
      <dgm:spPr/>
      <dgm:t>
        <a:bodyPr/>
        <a:lstStyle/>
        <a:p>
          <a:endParaRPr lang="el-GR"/>
        </a:p>
      </dgm:t>
    </dgm:pt>
    <dgm:pt modelId="{4B3E93E7-8DC7-463D-A182-71F6ADEE730E}">
      <dgm:prSet phldrT="[Κείμενο]" custT="1"/>
      <dgm:spPr>
        <a:solidFill>
          <a:srgbClr val="3399FF"/>
        </a:solidFill>
      </dgm:spPr>
      <dgm:t>
        <a:bodyPr/>
        <a:lstStyle/>
        <a:p>
          <a:r>
            <a:rPr lang="el-GR" sz="1200" b="1" dirty="0">
              <a:solidFill>
                <a:schemeClr val="tx1"/>
              </a:solidFill>
            </a:rPr>
            <a:t>→ </a:t>
          </a:r>
          <a:r>
            <a:rPr lang="en-GB" sz="1200" b="1" dirty="0">
              <a:solidFill>
                <a:schemeClr val="tx1"/>
              </a:solidFill>
            </a:rPr>
            <a:t>The term "tax haven" refers to countries that have introduced tax reliefs specifically for foreign investors</a:t>
          </a:r>
          <a:r>
            <a:rPr lang="el-GR" sz="1200" b="1" dirty="0">
              <a:solidFill>
                <a:schemeClr val="tx1"/>
              </a:solidFill>
            </a:rPr>
            <a:t>ς. </a:t>
          </a:r>
        </a:p>
      </dgm:t>
    </dgm:pt>
    <dgm:pt modelId="{05F6D1E4-DB76-4D15-88D1-536E3A99AEC4}" type="parTrans" cxnId="{270C13CA-8DCF-43A3-959B-C8AF93FAF408}">
      <dgm:prSet/>
      <dgm:spPr/>
      <dgm:t>
        <a:bodyPr/>
        <a:lstStyle/>
        <a:p>
          <a:endParaRPr lang="el-GR"/>
        </a:p>
      </dgm:t>
    </dgm:pt>
    <dgm:pt modelId="{B1E60DE2-59F6-431C-849E-D1821B18378C}" type="sibTrans" cxnId="{270C13CA-8DCF-43A3-959B-C8AF93FAF408}">
      <dgm:prSet/>
      <dgm:spPr/>
      <dgm:t>
        <a:bodyPr/>
        <a:lstStyle/>
        <a:p>
          <a:endParaRPr lang="el-GR"/>
        </a:p>
      </dgm:t>
    </dgm:pt>
    <dgm:pt modelId="{09622D34-C1E6-4776-8C78-BCD6980C6402}">
      <dgm:prSet custT="1"/>
      <dgm:spPr>
        <a:solidFill>
          <a:srgbClr val="66FFFF"/>
        </a:solidFill>
      </dgm:spPr>
      <dgm:t>
        <a:bodyPr/>
        <a:lstStyle/>
        <a:p>
          <a:r>
            <a:rPr lang="el-GR" sz="1200" b="1" dirty="0">
              <a:solidFill>
                <a:schemeClr val="tx1"/>
              </a:solidFill>
            </a:rPr>
            <a:t>→ </a:t>
          </a:r>
          <a:r>
            <a:rPr lang="en-GB" sz="1200" b="1" dirty="0">
              <a:solidFill>
                <a:schemeClr val="tx1"/>
              </a:solidFill>
            </a:rPr>
            <a:t>Offshore companies are not only founded by individuals or small organizations that want to hide revenue, but also by large multinationals that choose tax havens to be taxed at a low rate.</a:t>
          </a:r>
          <a:r>
            <a:rPr lang="el-GR" sz="1200" b="1" dirty="0">
              <a:solidFill>
                <a:schemeClr val="tx1"/>
              </a:solidFill>
            </a:rPr>
            <a:t> </a:t>
          </a:r>
        </a:p>
      </dgm:t>
    </dgm:pt>
    <dgm:pt modelId="{CA6271C7-1223-4B56-BDE8-E83B2C9F9A54}" type="parTrans" cxnId="{8CB877AF-4F62-4CE2-AC12-03590441F7D3}">
      <dgm:prSet/>
      <dgm:spPr/>
      <dgm:t>
        <a:bodyPr/>
        <a:lstStyle/>
        <a:p>
          <a:endParaRPr lang="el-GR"/>
        </a:p>
      </dgm:t>
    </dgm:pt>
    <dgm:pt modelId="{C4B568A0-A8C8-4B3B-A6BC-2F133C7143F0}" type="sibTrans" cxnId="{8CB877AF-4F62-4CE2-AC12-03590441F7D3}">
      <dgm:prSet/>
      <dgm:spPr/>
      <dgm:t>
        <a:bodyPr/>
        <a:lstStyle/>
        <a:p>
          <a:endParaRPr lang="el-GR"/>
        </a:p>
      </dgm:t>
    </dgm:pt>
    <dgm:pt modelId="{CFEAF69F-B665-4C5F-853A-82AFFC7D7480}">
      <dgm:prSet phldrT="[Κείμενο]" custT="1"/>
      <dgm:spPr>
        <a:solidFill>
          <a:srgbClr val="CC66FF"/>
        </a:solidFill>
      </dgm:spPr>
      <dgm:t>
        <a:bodyPr/>
        <a:lstStyle/>
        <a:p>
          <a:endParaRPr lang="el-GR" sz="1200" b="1" dirty="0">
            <a:solidFill>
              <a:schemeClr val="tx1"/>
            </a:solidFill>
          </a:endParaRPr>
        </a:p>
        <a:p>
          <a:r>
            <a:rPr lang="el-GR" sz="1200" b="1" dirty="0">
              <a:solidFill>
                <a:schemeClr val="tx1"/>
              </a:solidFill>
            </a:rPr>
            <a:t> → </a:t>
          </a:r>
          <a:r>
            <a:rPr lang="en-GB" sz="1200" b="1" dirty="0">
              <a:solidFill>
                <a:schemeClr val="tx1"/>
              </a:solidFill>
            </a:rPr>
            <a:t>The natural or legal persons and the international companies that resort to these states, in order to establish their headquarters there, with the ultimate goal of exploiting the tax reliefs provided to them, are called offshore companies, from the English term ‘offshore’, meaning away from the coast, outside the territory.</a:t>
          </a:r>
          <a:endParaRPr lang="el-GR" sz="1200" b="1" dirty="0">
            <a:solidFill>
              <a:schemeClr val="tx1"/>
            </a:solidFill>
          </a:endParaRPr>
        </a:p>
        <a:p>
          <a:endParaRPr lang="el-GR" sz="1200" b="1" dirty="0">
            <a:solidFill>
              <a:schemeClr val="tx1"/>
            </a:solidFill>
          </a:endParaRPr>
        </a:p>
      </dgm:t>
    </dgm:pt>
    <dgm:pt modelId="{8AC5DDAE-7A61-49A3-986C-90CD2B8A47E6}" type="sibTrans" cxnId="{B1543A46-2B7B-4F92-BFC5-97427702BF35}">
      <dgm:prSet/>
      <dgm:spPr/>
      <dgm:t>
        <a:bodyPr/>
        <a:lstStyle/>
        <a:p>
          <a:endParaRPr lang="el-GR"/>
        </a:p>
      </dgm:t>
    </dgm:pt>
    <dgm:pt modelId="{FDC07881-52D1-459D-BAAE-6FDA4EC3DB59}" type="parTrans" cxnId="{B1543A46-2B7B-4F92-BFC5-97427702BF35}">
      <dgm:prSet/>
      <dgm:spPr/>
      <dgm:t>
        <a:bodyPr/>
        <a:lstStyle/>
        <a:p>
          <a:endParaRPr lang="el-GR"/>
        </a:p>
      </dgm:t>
    </dgm:pt>
    <dgm:pt modelId="{13EF7A24-E651-45C6-895C-E7927400C870}" type="pres">
      <dgm:prSet presAssocID="{B04613D1-0B0C-4361-919D-6C43E94C3E7B}" presName="CompostProcess" presStyleCnt="0">
        <dgm:presLayoutVars>
          <dgm:dir/>
          <dgm:resizeHandles val="exact"/>
        </dgm:presLayoutVars>
      </dgm:prSet>
      <dgm:spPr/>
    </dgm:pt>
    <dgm:pt modelId="{997FC1AA-7F5A-49FD-B0F6-586FFE2F5B92}" type="pres">
      <dgm:prSet presAssocID="{B04613D1-0B0C-4361-919D-6C43E94C3E7B}" presName="arrow" presStyleLbl="bgShp" presStyleIdx="0" presStyleCnt="1"/>
      <dgm:spPr>
        <a:blipFill rotWithShape="0">
          <a:blip xmlns:r="http://schemas.openxmlformats.org/officeDocument/2006/relationships" r:embed="rId1"/>
          <a:stretch>
            <a:fillRect/>
          </a:stretch>
        </a:blipFill>
      </dgm:spPr>
    </dgm:pt>
    <dgm:pt modelId="{8D6EA01F-43B3-4B43-962B-A9B4A11192A9}" type="pres">
      <dgm:prSet presAssocID="{B04613D1-0B0C-4361-919D-6C43E94C3E7B}" presName="linearProcess" presStyleCnt="0"/>
      <dgm:spPr/>
    </dgm:pt>
    <dgm:pt modelId="{D480D1E1-C3D3-4019-96F9-63BEE56A6827}" type="pres">
      <dgm:prSet presAssocID="{F0E8B295-B6C6-4477-AD44-96F905DDBB4A}" presName="textNode" presStyleLbl="node1" presStyleIdx="0" presStyleCnt="4">
        <dgm:presLayoutVars>
          <dgm:bulletEnabled val="1"/>
        </dgm:presLayoutVars>
      </dgm:prSet>
      <dgm:spPr/>
    </dgm:pt>
    <dgm:pt modelId="{D687337E-B51B-4107-BA13-A4667B650919}" type="pres">
      <dgm:prSet presAssocID="{9ED94B21-8760-44B5-B7DC-B58301AAFADA}" presName="sibTrans" presStyleCnt="0"/>
      <dgm:spPr/>
    </dgm:pt>
    <dgm:pt modelId="{B3552347-0B06-40FF-9176-A1EAE0ADA9A0}" type="pres">
      <dgm:prSet presAssocID="{4B3E93E7-8DC7-463D-A182-71F6ADEE730E}" presName="textNode" presStyleLbl="node1" presStyleIdx="1" presStyleCnt="4">
        <dgm:presLayoutVars>
          <dgm:bulletEnabled val="1"/>
        </dgm:presLayoutVars>
      </dgm:prSet>
      <dgm:spPr/>
    </dgm:pt>
    <dgm:pt modelId="{AB5DEEF8-7884-4AE5-B492-7F87B589D50E}" type="pres">
      <dgm:prSet presAssocID="{B1E60DE2-59F6-431C-849E-D1821B18378C}" presName="sibTrans" presStyleCnt="0"/>
      <dgm:spPr/>
    </dgm:pt>
    <dgm:pt modelId="{BB3AC852-D93B-4408-8207-A09F52885948}" type="pres">
      <dgm:prSet presAssocID="{CFEAF69F-B665-4C5F-853A-82AFFC7D7480}" presName="textNode" presStyleLbl="node1" presStyleIdx="2" presStyleCnt="4">
        <dgm:presLayoutVars>
          <dgm:bulletEnabled val="1"/>
        </dgm:presLayoutVars>
      </dgm:prSet>
      <dgm:spPr/>
    </dgm:pt>
    <dgm:pt modelId="{39DB4F34-8856-4A6C-9CE0-D80F6E528E74}" type="pres">
      <dgm:prSet presAssocID="{8AC5DDAE-7A61-49A3-986C-90CD2B8A47E6}" presName="sibTrans" presStyleCnt="0"/>
      <dgm:spPr/>
    </dgm:pt>
    <dgm:pt modelId="{321C15CB-FC93-44D9-8845-C82954F2037A}" type="pres">
      <dgm:prSet presAssocID="{09622D34-C1E6-4776-8C78-BCD6980C6402}" presName="textNode" presStyleLbl="node1" presStyleIdx="3" presStyleCnt="4">
        <dgm:presLayoutVars>
          <dgm:bulletEnabled val="1"/>
        </dgm:presLayoutVars>
      </dgm:prSet>
      <dgm:spPr/>
    </dgm:pt>
  </dgm:ptLst>
  <dgm:cxnLst>
    <dgm:cxn modelId="{B1543A46-2B7B-4F92-BFC5-97427702BF35}" srcId="{B04613D1-0B0C-4361-919D-6C43E94C3E7B}" destId="{CFEAF69F-B665-4C5F-853A-82AFFC7D7480}" srcOrd="2" destOrd="0" parTransId="{FDC07881-52D1-459D-BAAE-6FDA4EC3DB59}" sibTransId="{8AC5DDAE-7A61-49A3-986C-90CD2B8A47E6}"/>
    <dgm:cxn modelId="{8E3CBF71-637C-49E4-8CD6-DBA4FA26EC70}" srcId="{B04613D1-0B0C-4361-919D-6C43E94C3E7B}" destId="{F0E8B295-B6C6-4477-AD44-96F905DDBB4A}" srcOrd="0" destOrd="0" parTransId="{8096AE20-DC35-4F0A-B61A-B89B38907BA4}" sibTransId="{9ED94B21-8760-44B5-B7DC-B58301AAFADA}"/>
    <dgm:cxn modelId="{18281458-03B7-468F-B3E6-987542DF0FCF}" type="presOf" srcId="{B04613D1-0B0C-4361-919D-6C43E94C3E7B}" destId="{13EF7A24-E651-45C6-895C-E7927400C870}" srcOrd="0" destOrd="0" presId="urn:microsoft.com/office/officeart/2005/8/layout/hProcess9"/>
    <dgm:cxn modelId="{98E39E7A-5A96-40E5-A7F1-071AB015DA41}" type="presOf" srcId="{09622D34-C1E6-4776-8C78-BCD6980C6402}" destId="{321C15CB-FC93-44D9-8845-C82954F2037A}" srcOrd="0" destOrd="0" presId="urn:microsoft.com/office/officeart/2005/8/layout/hProcess9"/>
    <dgm:cxn modelId="{5F353CA1-8C17-4BED-9197-ECC6AD2E5405}" type="presOf" srcId="{4B3E93E7-8DC7-463D-A182-71F6ADEE730E}" destId="{B3552347-0B06-40FF-9176-A1EAE0ADA9A0}" srcOrd="0" destOrd="0" presId="urn:microsoft.com/office/officeart/2005/8/layout/hProcess9"/>
    <dgm:cxn modelId="{8CB877AF-4F62-4CE2-AC12-03590441F7D3}" srcId="{B04613D1-0B0C-4361-919D-6C43E94C3E7B}" destId="{09622D34-C1E6-4776-8C78-BCD6980C6402}" srcOrd="3" destOrd="0" parTransId="{CA6271C7-1223-4B56-BDE8-E83B2C9F9A54}" sibTransId="{C4B568A0-A8C8-4B3B-A6BC-2F133C7143F0}"/>
    <dgm:cxn modelId="{270C13CA-8DCF-43A3-959B-C8AF93FAF408}" srcId="{B04613D1-0B0C-4361-919D-6C43E94C3E7B}" destId="{4B3E93E7-8DC7-463D-A182-71F6ADEE730E}" srcOrd="1" destOrd="0" parTransId="{05F6D1E4-DB76-4D15-88D1-536E3A99AEC4}" sibTransId="{B1E60DE2-59F6-431C-849E-D1821B18378C}"/>
    <dgm:cxn modelId="{21BD65CC-C929-455A-911A-83EDE672AB29}" type="presOf" srcId="{F0E8B295-B6C6-4477-AD44-96F905DDBB4A}" destId="{D480D1E1-C3D3-4019-96F9-63BEE56A6827}" srcOrd="0" destOrd="0" presId="urn:microsoft.com/office/officeart/2005/8/layout/hProcess9"/>
    <dgm:cxn modelId="{E40BC4F6-08E4-477E-A793-0F1DF28CC545}" type="presOf" srcId="{CFEAF69F-B665-4C5F-853A-82AFFC7D7480}" destId="{BB3AC852-D93B-4408-8207-A09F52885948}" srcOrd="0" destOrd="0" presId="urn:microsoft.com/office/officeart/2005/8/layout/hProcess9"/>
    <dgm:cxn modelId="{A8342CC3-005D-4CB3-A21F-36ECEFA28C62}" type="presParOf" srcId="{13EF7A24-E651-45C6-895C-E7927400C870}" destId="{997FC1AA-7F5A-49FD-B0F6-586FFE2F5B92}" srcOrd="0" destOrd="0" presId="urn:microsoft.com/office/officeart/2005/8/layout/hProcess9"/>
    <dgm:cxn modelId="{C7E41CC4-C9EE-42EB-B4CD-AEEC10BB2448}" type="presParOf" srcId="{13EF7A24-E651-45C6-895C-E7927400C870}" destId="{8D6EA01F-43B3-4B43-962B-A9B4A11192A9}" srcOrd="1" destOrd="0" presId="urn:microsoft.com/office/officeart/2005/8/layout/hProcess9"/>
    <dgm:cxn modelId="{49F65BE4-8ED4-4847-AE70-80A8F4D5DC9E}" type="presParOf" srcId="{8D6EA01F-43B3-4B43-962B-A9B4A11192A9}" destId="{D480D1E1-C3D3-4019-96F9-63BEE56A6827}" srcOrd="0" destOrd="0" presId="urn:microsoft.com/office/officeart/2005/8/layout/hProcess9"/>
    <dgm:cxn modelId="{0A486CE6-2E1C-4B3B-A0C4-FFA0AC0C641F}" type="presParOf" srcId="{8D6EA01F-43B3-4B43-962B-A9B4A11192A9}" destId="{D687337E-B51B-4107-BA13-A4667B650919}" srcOrd="1" destOrd="0" presId="urn:microsoft.com/office/officeart/2005/8/layout/hProcess9"/>
    <dgm:cxn modelId="{71AB63C5-556F-48BF-8D2B-B0F49B835913}" type="presParOf" srcId="{8D6EA01F-43B3-4B43-962B-A9B4A11192A9}" destId="{B3552347-0B06-40FF-9176-A1EAE0ADA9A0}" srcOrd="2" destOrd="0" presId="urn:microsoft.com/office/officeart/2005/8/layout/hProcess9"/>
    <dgm:cxn modelId="{DBD76B64-3A2E-4EA2-9AE9-5527A54B4F2C}" type="presParOf" srcId="{8D6EA01F-43B3-4B43-962B-A9B4A11192A9}" destId="{AB5DEEF8-7884-4AE5-B492-7F87B589D50E}" srcOrd="3" destOrd="0" presId="urn:microsoft.com/office/officeart/2005/8/layout/hProcess9"/>
    <dgm:cxn modelId="{15AA3A57-6BAD-4936-98CB-25F83B8A3864}" type="presParOf" srcId="{8D6EA01F-43B3-4B43-962B-A9B4A11192A9}" destId="{BB3AC852-D93B-4408-8207-A09F52885948}" srcOrd="4" destOrd="0" presId="urn:microsoft.com/office/officeart/2005/8/layout/hProcess9"/>
    <dgm:cxn modelId="{49A90E1B-7648-4A05-8FEA-0E92059668C6}" type="presParOf" srcId="{8D6EA01F-43B3-4B43-962B-A9B4A11192A9}" destId="{39DB4F34-8856-4A6C-9CE0-D80F6E528E74}" srcOrd="5" destOrd="0" presId="urn:microsoft.com/office/officeart/2005/8/layout/hProcess9"/>
    <dgm:cxn modelId="{9B77D2BD-8E43-4AA4-93A1-56A64EAA836B}" type="presParOf" srcId="{8D6EA01F-43B3-4B43-962B-A9B4A11192A9}" destId="{321C15CB-FC93-44D9-8845-C82954F2037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206F43-CBFF-454F-B2B4-C2397E4DFEBB}"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9E5D632-8659-476E-9673-73C92341A011}">
      <dgm:prSet phldrT="[Text]" custT="1"/>
      <dgm:spPr>
        <a:blipFill dpi="0" rotWithShape="0">
          <a:blip xmlns:r="http://schemas.openxmlformats.org/officeDocument/2006/relationships" r:embed="rId1">
            <a:alphaModFix amt="79000"/>
          </a:blip>
          <a:srcRect/>
          <a:stretch>
            <a:fillRect/>
          </a:stretch>
        </a:blipFill>
      </dgm:spPr>
      <dgm:t>
        <a:bodyPr/>
        <a:lstStyle/>
        <a:p>
          <a:r>
            <a:rPr lang="en-GB" sz="1200" b="1" dirty="0"/>
            <a:t>Taxation is the mandatory imposition of taxes in favour of the state. It is an important activity of the public body in all countries worldwide and especially in the most developed ones, as it usually secures more than 90% of their income.</a:t>
          </a:r>
          <a:r>
            <a:rPr lang="el-GR" sz="1200" b="1" dirty="0"/>
            <a:t> </a:t>
          </a:r>
          <a:endParaRPr lang="en-US" sz="1200" b="1" dirty="0">
            <a:solidFill>
              <a:schemeClr val="tx1"/>
            </a:solidFill>
          </a:endParaRPr>
        </a:p>
      </dgm:t>
    </dgm:pt>
    <dgm:pt modelId="{631A83E7-294C-4DF0-B143-22E4E2B08831}" type="parTrans" cxnId="{719ABF86-5F65-4394-B403-5CF0BD62926B}">
      <dgm:prSet/>
      <dgm:spPr/>
      <dgm:t>
        <a:bodyPr/>
        <a:lstStyle/>
        <a:p>
          <a:endParaRPr lang="en-US"/>
        </a:p>
      </dgm:t>
    </dgm:pt>
    <dgm:pt modelId="{6CCF5571-5FA8-4F50-8128-9678EE8E057A}" type="sibTrans" cxnId="{719ABF86-5F65-4394-B403-5CF0BD62926B}">
      <dgm:prSet/>
      <dgm:spPr/>
      <dgm:t>
        <a:bodyPr/>
        <a:lstStyle/>
        <a:p>
          <a:endParaRPr lang="en-US"/>
        </a:p>
      </dgm:t>
    </dgm:pt>
    <dgm:pt modelId="{3EEB23A6-6F9B-4005-829B-B3B955D9CD78}">
      <dgm:prSet phldrT="[Text]" custT="1"/>
      <dgm:spPr>
        <a:solidFill>
          <a:srgbClr val="FF3300"/>
        </a:solidFill>
      </dgm:spPr>
      <dgm:t>
        <a:bodyPr/>
        <a:lstStyle/>
        <a:p>
          <a:r>
            <a:rPr lang="en-GB" sz="1200" b="1" dirty="0"/>
            <a:t>The payment of taxes is a form of fulfilment of the terms of the social contract, which is concluded between the state and the citizen and from which mutual obligations also derive.</a:t>
          </a:r>
          <a:endParaRPr lang="en-US" sz="1200" b="1" dirty="0">
            <a:solidFill>
              <a:schemeClr val="tx1"/>
            </a:solidFill>
          </a:endParaRPr>
        </a:p>
      </dgm:t>
    </dgm:pt>
    <dgm:pt modelId="{B0E7F9C5-A444-47AA-9F12-12740218B05C}" type="parTrans" cxnId="{99B15943-7F61-40B0-A885-9D82E27CC6DE}">
      <dgm:prSet/>
      <dgm:spPr/>
      <dgm:t>
        <a:bodyPr/>
        <a:lstStyle/>
        <a:p>
          <a:endParaRPr lang="en-US"/>
        </a:p>
      </dgm:t>
    </dgm:pt>
    <dgm:pt modelId="{8F84D2FB-02BB-4695-A2DA-AD26ED4C494A}" type="sibTrans" cxnId="{99B15943-7F61-40B0-A885-9D82E27CC6DE}">
      <dgm:prSet/>
      <dgm:spPr/>
      <dgm:t>
        <a:bodyPr/>
        <a:lstStyle/>
        <a:p>
          <a:endParaRPr lang="en-US"/>
        </a:p>
      </dgm:t>
    </dgm:pt>
    <dgm:pt modelId="{D426ABC6-5F87-446C-B188-900CBC6B4794}">
      <dgm:prSet custT="1"/>
      <dgm:spPr>
        <a:solidFill>
          <a:srgbClr val="CCFF33"/>
        </a:solidFill>
      </dgm:spPr>
      <dgm:t>
        <a:bodyPr/>
        <a:lstStyle/>
        <a:p>
          <a:r>
            <a:rPr lang="en-GB" sz="1200" b="1" dirty="0"/>
            <a:t>Government revenue from taxes is a source of revenue for government expenditures, such as public health, administration, national defence and education.</a:t>
          </a:r>
          <a:endParaRPr lang="en-US" sz="1200" b="1" dirty="0">
            <a:solidFill>
              <a:schemeClr val="tx1"/>
            </a:solidFill>
          </a:endParaRPr>
        </a:p>
      </dgm:t>
    </dgm:pt>
    <dgm:pt modelId="{A07D936C-6C47-4DBC-8ADA-88C645EF0726}" type="parTrans" cxnId="{132BFD03-CDC4-43BC-BE62-070696C35888}">
      <dgm:prSet/>
      <dgm:spPr/>
      <dgm:t>
        <a:bodyPr/>
        <a:lstStyle/>
        <a:p>
          <a:endParaRPr lang="en-US"/>
        </a:p>
      </dgm:t>
    </dgm:pt>
    <dgm:pt modelId="{1BE50F7B-C3B7-4258-9E43-4ED371374003}" type="sibTrans" cxnId="{132BFD03-CDC4-43BC-BE62-070696C35888}">
      <dgm:prSet/>
      <dgm:spPr/>
      <dgm:t>
        <a:bodyPr/>
        <a:lstStyle/>
        <a:p>
          <a:endParaRPr lang="en-US"/>
        </a:p>
      </dgm:t>
    </dgm:pt>
    <dgm:pt modelId="{99EA7EBB-AF4F-4ABE-98E7-20211D3EF734}">
      <dgm:prSet custT="1"/>
      <dgm:spPr>
        <a:solidFill>
          <a:srgbClr val="00FFFF"/>
        </a:solidFill>
      </dgm:spPr>
      <dgm:t>
        <a:bodyPr/>
        <a:lstStyle/>
        <a:p>
          <a:r>
            <a:rPr lang="en-GB" sz="1200" b="1" dirty="0">
              <a:solidFill>
                <a:schemeClr val="tx1"/>
              </a:solidFill>
            </a:rPr>
            <a:t>Tax is levied on income, property and consumption. The amount of taxation is provided by law and aims to distribute the cost of production of public goods among citizens, in a fair way.</a:t>
          </a:r>
          <a:endParaRPr lang="en-US" sz="1200" b="1" dirty="0">
            <a:solidFill>
              <a:schemeClr val="tx1"/>
            </a:solidFill>
          </a:endParaRPr>
        </a:p>
      </dgm:t>
    </dgm:pt>
    <dgm:pt modelId="{16093124-5A34-42FC-8CF2-B0193F5B86DA}" type="parTrans" cxnId="{90172E3C-8EDC-48B5-9468-CDB8054237D5}">
      <dgm:prSet/>
      <dgm:spPr/>
      <dgm:t>
        <a:bodyPr/>
        <a:lstStyle/>
        <a:p>
          <a:endParaRPr lang="en-US"/>
        </a:p>
      </dgm:t>
    </dgm:pt>
    <dgm:pt modelId="{EE9D622A-3005-403D-B5E1-159E6B4DCE2B}" type="sibTrans" cxnId="{90172E3C-8EDC-48B5-9468-CDB8054237D5}">
      <dgm:prSet/>
      <dgm:spPr/>
      <dgm:t>
        <a:bodyPr/>
        <a:lstStyle/>
        <a:p>
          <a:endParaRPr lang="en-US"/>
        </a:p>
      </dgm:t>
    </dgm:pt>
    <dgm:pt modelId="{F4DF5CA5-E0E7-4625-84F3-D905118F7486}" type="pres">
      <dgm:prSet presAssocID="{5A206F43-CBFF-454F-B2B4-C2397E4DFEBB}" presName="Name0" presStyleCnt="0">
        <dgm:presLayoutVars>
          <dgm:chMax val="7"/>
          <dgm:dir/>
          <dgm:resizeHandles val="exact"/>
        </dgm:presLayoutVars>
      </dgm:prSet>
      <dgm:spPr/>
    </dgm:pt>
    <dgm:pt modelId="{8AD15794-CD58-4A78-881A-8B7B06D223FA}" type="pres">
      <dgm:prSet presAssocID="{5A206F43-CBFF-454F-B2B4-C2397E4DFEBB}" presName="ellipse1" presStyleLbl="vennNode1" presStyleIdx="0" presStyleCnt="4">
        <dgm:presLayoutVars>
          <dgm:bulletEnabled val="1"/>
        </dgm:presLayoutVars>
      </dgm:prSet>
      <dgm:spPr/>
    </dgm:pt>
    <dgm:pt modelId="{0E4501E7-07C3-4524-B8D1-89C811A07BC6}" type="pres">
      <dgm:prSet presAssocID="{5A206F43-CBFF-454F-B2B4-C2397E4DFEBB}" presName="ellipse2" presStyleLbl="vennNode1" presStyleIdx="1" presStyleCnt="4" custLinFactNeighborX="1024" custLinFactNeighborY="5104">
        <dgm:presLayoutVars>
          <dgm:bulletEnabled val="1"/>
        </dgm:presLayoutVars>
      </dgm:prSet>
      <dgm:spPr/>
    </dgm:pt>
    <dgm:pt modelId="{3B9F4AC6-4E02-43C3-9B25-5D53E1E79B0B}" type="pres">
      <dgm:prSet presAssocID="{5A206F43-CBFF-454F-B2B4-C2397E4DFEBB}" presName="ellipse3" presStyleLbl="vennNode1" presStyleIdx="2" presStyleCnt="4">
        <dgm:presLayoutVars>
          <dgm:bulletEnabled val="1"/>
        </dgm:presLayoutVars>
      </dgm:prSet>
      <dgm:spPr/>
    </dgm:pt>
    <dgm:pt modelId="{17E1894D-CDD9-442A-854D-F68B1B85FBDA}" type="pres">
      <dgm:prSet presAssocID="{5A206F43-CBFF-454F-B2B4-C2397E4DFEBB}" presName="ellipse4" presStyleLbl="vennNode1" presStyleIdx="3" presStyleCnt="4" custLinFactNeighborX="-6785" custLinFactNeighborY="2584">
        <dgm:presLayoutVars>
          <dgm:bulletEnabled val="1"/>
        </dgm:presLayoutVars>
      </dgm:prSet>
      <dgm:spPr/>
    </dgm:pt>
  </dgm:ptLst>
  <dgm:cxnLst>
    <dgm:cxn modelId="{72A3B003-0B2A-46D1-85CE-54176BDE1038}" type="presOf" srcId="{D426ABC6-5F87-446C-B188-900CBC6B4794}" destId="{3B9F4AC6-4E02-43C3-9B25-5D53E1E79B0B}" srcOrd="0" destOrd="0" presId="urn:microsoft.com/office/officeart/2005/8/layout/rings+Icon"/>
    <dgm:cxn modelId="{132BFD03-CDC4-43BC-BE62-070696C35888}" srcId="{5A206F43-CBFF-454F-B2B4-C2397E4DFEBB}" destId="{D426ABC6-5F87-446C-B188-900CBC6B4794}" srcOrd="2" destOrd="0" parTransId="{A07D936C-6C47-4DBC-8ADA-88C645EF0726}" sibTransId="{1BE50F7B-C3B7-4258-9E43-4ED371374003}"/>
    <dgm:cxn modelId="{F39B1D2B-F134-439F-BF36-C4BA3B8A69B9}" type="presOf" srcId="{99EA7EBB-AF4F-4ABE-98E7-20211D3EF734}" destId="{0E4501E7-07C3-4524-B8D1-89C811A07BC6}" srcOrd="0" destOrd="0" presId="urn:microsoft.com/office/officeart/2005/8/layout/rings+Icon"/>
    <dgm:cxn modelId="{41B57631-0979-40B5-B3B9-07C27E5B0595}" type="presOf" srcId="{3EEB23A6-6F9B-4005-829B-B3B955D9CD78}" destId="{17E1894D-CDD9-442A-854D-F68B1B85FBDA}" srcOrd="0" destOrd="0" presId="urn:microsoft.com/office/officeart/2005/8/layout/rings+Icon"/>
    <dgm:cxn modelId="{90172E3C-8EDC-48B5-9468-CDB8054237D5}" srcId="{5A206F43-CBFF-454F-B2B4-C2397E4DFEBB}" destId="{99EA7EBB-AF4F-4ABE-98E7-20211D3EF734}" srcOrd="1" destOrd="0" parTransId="{16093124-5A34-42FC-8CF2-B0193F5B86DA}" sibTransId="{EE9D622A-3005-403D-B5E1-159E6B4DCE2B}"/>
    <dgm:cxn modelId="{99B15943-7F61-40B0-A885-9D82E27CC6DE}" srcId="{5A206F43-CBFF-454F-B2B4-C2397E4DFEBB}" destId="{3EEB23A6-6F9B-4005-829B-B3B955D9CD78}" srcOrd="3" destOrd="0" parTransId="{B0E7F9C5-A444-47AA-9F12-12740218B05C}" sibTransId="{8F84D2FB-02BB-4695-A2DA-AD26ED4C494A}"/>
    <dgm:cxn modelId="{954D8266-8412-48A0-9F56-C4E0E9CC9003}" type="presOf" srcId="{F9E5D632-8659-476E-9673-73C92341A011}" destId="{8AD15794-CD58-4A78-881A-8B7B06D223FA}" srcOrd="0" destOrd="0" presId="urn:microsoft.com/office/officeart/2005/8/layout/rings+Icon"/>
    <dgm:cxn modelId="{58F37A6E-6FE5-4ED0-9105-0698FBD5F54D}" type="presOf" srcId="{5A206F43-CBFF-454F-B2B4-C2397E4DFEBB}" destId="{F4DF5CA5-E0E7-4625-84F3-D905118F7486}" srcOrd="0" destOrd="0" presId="urn:microsoft.com/office/officeart/2005/8/layout/rings+Icon"/>
    <dgm:cxn modelId="{719ABF86-5F65-4394-B403-5CF0BD62926B}" srcId="{5A206F43-CBFF-454F-B2B4-C2397E4DFEBB}" destId="{F9E5D632-8659-476E-9673-73C92341A011}" srcOrd="0" destOrd="0" parTransId="{631A83E7-294C-4DF0-B143-22E4E2B08831}" sibTransId="{6CCF5571-5FA8-4F50-8128-9678EE8E057A}"/>
    <dgm:cxn modelId="{4AB6C745-C1B1-4A6C-98ED-EF7DE57ECF08}" type="presParOf" srcId="{F4DF5CA5-E0E7-4625-84F3-D905118F7486}" destId="{8AD15794-CD58-4A78-881A-8B7B06D223FA}" srcOrd="0" destOrd="0" presId="urn:microsoft.com/office/officeart/2005/8/layout/rings+Icon"/>
    <dgm:cxn modelId="{37AF6156-0E5D-49A8-96C2-65D719A7DBEB}" type="presParOf" srcId="{F4DF5CA5-E0E7-4625-84F3-D905118F7486}" destId="{0E4501E7-07C3-4524-B8D1-89C811A07BC6}" srcOrd="1" destOrd="0" presId="urn:microsoft.com/office/officeart/2005/8/layout/rings+Icon"/>
    <dgm:cxn modelId="{ABB1BE9F-3D9F-4023-9883-D22E3E4B8D6F}" type="presParOf" srcId="{F4DF5CA5-E0E7-4625-84F3-D905118F7486}" destId="{3B9F4AC6-4E02-43C3-9B25-5D53E1E79B0B}" srcOrd="2" destOrd="0" presId="urn:microsoft.com/office/officeart/2005/8/layout/rings+Icon"/>
    <dgm:cxn modelId="{BB758CF0-3B6A-4712-BE2C-7F5364E48CA2}" type="presParOf" srcId="{F4DF5CA5-E0E7-4625-84F3-D905118F7486}" destId="{17E1894D-CDD9-442A-854D-F68B1B85FBDA}"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A87701-D423-4E3C-AE28-4751275FE1D9}" type="doc">
      <dgm:prSet loTypeId="urn:microsoft.com/office/officeart/2005/8/layout/radial4" loCatId="relationship" qsTypeId="urn:microsoft.com/office/officeart/2005/8/quickstyle/3d3" qsCatId="3D" csTypeId="urn:microsoft.com/office/officeart/2005/8/colors/accent1_2" csCatId="accent1" phldr="1"/>
      <dgm:spPr/>
      <dgm:t>
        <a:bodyPr/>
        <a:lstStyle/>
        <a:p>
          <a:endParaRPr lang="el-GR"/>
        </a:p>
      </dgm:t>
    </dgm:pt>
    <dgm:pt modelId="{B465759D-6412-44AC-B65C-6E3DCAC488F5}">
      <dgm:prSet phldrT="[Κείμενο]" custT="1"/>
      <dgm:spPr>
        <a:blipFill dpi="0" rotWithShape="0">
          <a:blip xmlns:r="http://schemas.openxmlformats.org/officeDocument/2006/relationships" r:embed="rId1"/>
          <a:srcRect/>
          <a:stretch>
            <a:fillRect/>
          </a:stretch>
        </a:blipFill>
      </dgm:spPr>
      <dgm:t>
        <a:bodyPr/>
        <a:lstStyle/>
        <a:p>
          <a:r>
            <a:rPr lang="en-GB" sz="1800" b="1" dirty="0">
              <a:solidFill>
                <a:schemeClr val="bg1"/>
              </a:solidFill>
            </a:rPr>
            <a:t>Objectives of fiscal policy</a:t>
          </a:r>
          <a:endParaRPr lang="el-GR" sz="1800" b="1" dirty="0">
            <a:solidFill>
              <a:schemeClr val="bg1"/>
            </a:solidFill>
          </a:endParaRPr>
        </a:p>
      </dgm:t>
    </dgm:pt>
    <dgm:pt modelId="{B9C39977-CA1E-43BE-87B7-D81C306DAE3D}" type="parTrans" cxnId="{AEEFCF4D-3E42-47AF-B9C0-A89355F45527}">
      <dgm:prSet/>
      <dgm:spPr/>
      <dgm:t>
        <a:bodyPr/>
        <a:lstStyle/>
        <a:p>
          <a:endParaRPr lang="el-GR"/>
        </a:p>
      </dgm:t>
    </dgm:pt>
    <dgm:pt modelId="{EC9A4F71-88E1-4536-B233-AEF81976A1E3}" type="sibTrans" cxnId="{AEEFCF4D-3E42-47AF-B9C0-A89355F45527}">
      <dgm:prSet/>
      <dgm:spPr/>
      <dgm:t>
        <a:bodyPr/>
        <a:lstStyle/>
        <a:p>
          <a:endParaRPr lang="el-GR"/>
        </a:p>
      </dgm:t>
    </dgm:pt>
    <dgm:pt modelId="{3FB73092-1979-4DC9-A8C6-07DAF413C2B2}">
      <dgm:prSet/>
      <dgm:spPr/>
      <dgm:t>
        <a:bodyPr/>
        <a:lstStyle/>
        <a:p>
          <a:pPr algn="just"/>
          <a:endParaRPr lang="el-GR" sz="1200" b="1" dirty="0">
            <a:solidFill>
              <a:schemeClr val="tx1"/>
            </a:solidFill>
          </a:endParaRPr>
        </a:p>
      </dgm:t>
    </dgm:pt>
    <dgm:pt modelId="{B17FECD1-FDEC-41E7-9519-12E79B416E7B}" type="parTrans" cxnId="{5FC9C735-EC6A-4AA2-8C2B-790A9A9E446C}">
      <dgm:prSet/>
      <dgm:spPr/>
      <dgm:t>
        <a:bodyPr/>
        <a:lstStyle/>
        <a:p>
          <a:endParaRPr lang="el-GR"/>
        </a:p>
      </dgm:t>
    </dgm:pt>
    <dgm:pt modelId="{4CC8B353-9DF6-46B9-9CA9-69F33323EBF5}" type="sibTrans" cxnId="{5FC9C735-EC6A-4AA2-8C2B-790A9A9E446C}">
      <dgm:prSet/>
      <dgm:spPr/>
      <dgm:t>
        <a:bodyPr/>
        <a:lstStyle/>
        <a:p>
          <a:endParaRPr lang="el-GR"/>
        </a:p>
      </dgm:t>
    </dgm:pt>
    <dgm:pt modelId="{97843351-49DB-4B0E-96E9-B7B0941DCD95}">
      <dgm:prSet custT="1"/>
      <dgm:spPr>
        <a:solidFill>
          <a:srgbClr val="0066FF"/>
        </a:solidFill>
      </dgm:spPr>
      <dgm:t>
        <a:bodyPr/>
        <a:lstStyle/>
        <a:p>
          <a:pPr algn="ctr"/>
          <a:r>
            <a:rPr lang="en-GB" sz="1400" b="1" dirty="0">
              <a:solidFill>
                <a:schemeClr val="tx1"/>
              </a:solidFill>
            </a:rPr>
            <a:t>Financing government expenditures in conjunction with fiscal policy.</a:t>
          </a:r>
          <a:endParaRPr lang="el-GR" sz="1400" b="1" dirty="0">
            <a:solidFill>
              <a:schemeClr val="tx1"/>
            </a:solidFill>
          </a:endParaRPr>
        </a:p>
      </dgm:t>
    </dgm:pt>
    <dgm:pt modelId="{E7FE27B4-32C5-4150-9BF2-CCBB87D68B07}" type="sibTrans" cxnId="{51DC9A93-3AE0-48F9-9A16-A912458153B0}">
      <dgm:prSet/>
      <dgm:spPr/>
      <dgm:t>
        <a:bodyPr/>
        <a:lstStyle/>
        <a:p>
          <a:endParaRPr lang="el-GR"/>
        </a:p>
      </dgm:t>
    </dgm:pt>
    <dgm:pt modelId="{41E9CEBF-08A4-4EBB-89BF-22989B853D07}" type="parTrans" cxnId="{51DC9A93-3AE0-48F9-9A16-A912458153B0}">
      <dgm:prSet/>
      <dgm:spPr>
        <a:solidFill>
          <a:srgbClr val="0066FF"/>
        </a:solidFill>
      </dgm:spPr>
      <dgm:t>
        <a:bodyPr/>
        <a:lstStyle/>
        <a:p>
          <a:endParaRPr lang="el-GR"/>
        </a:p>
      </dgm:t>
    </dgm:pt>
    <dgm:pt modelId="{922D0175-98BC-4050-A81E-35BFDA3EEE30}">
      <dgm:prSet custT="1"/>
      <dgm:spPr>
        <a:solidFill>
          <a:srgbClr val="FF0000"/>
        </a:solidFill>
      </dgm:spPr>
      <dgm:t>
        <a:bodyPr/>
        <a:lstStyle/>
        <a:p>
          <a:pPr algn="ctr"/>
          <a:r>
            <a:rPr lang="en-GB" sz="1400" b="1" dirty="0">
              <a:solidFill>
                <a:schemeClr val="tx1"/>
              </a:solidFill>
            </a:rPr>
            <a:t>The redistribution of wealth which relates to the social form of the economy, aiming at reducing inequalities, since through taxes the socially vulnerable groups are strengthened with social benefits.</a:t>
          </a:r>
          <a:endParaRPr lang="el-GR" sz="1400" b="1" dirty="0">
            <a:solidFill>
              <a:schemeClr val="tx1"/>
            </a:solidFill>
          </a:endParaRPr>
        </a:p>
      </dgm:t>
    </dgm:pt>
    <dgm:pt modelId="{6CBF4ADD-0C8A-446E-9CDF-F75970C312D3}" type="sibTrans" cxnId="{12272970-9D5A-4CF5-AF5F-9846910FD031}">
      <dgm:prSet/>
      <dgm:spPr/>
      <dgm:t>
        <a:bodyPr/>
        <a:lstStyle/>
        <a:p>
          <a:endParaRPr lang="el-GR"/>
        </a:p>
      </dgm:t>
    </dgm:pt>
    <dgm:pt modelId="{5E61D09B-6F18-4AB1-910B-BDFEC4FF65B2}" type="parTrans" cxnId="{12272970-9D5A-4CF5-AF5F-9846910FD031}">
      <dgm:prSet/>
      <dgm:spPr>
        <a:solidFill>
          <a:srgbClr val="FF0000"/>
        </a:solidFill>
      </dgm:spPr>
      <dgm:t>
        <a:bodyPr/>
        <a:lstStyle/>
        <a:p>
          <a:endParaRPr lang="el-GR"/>
        </a:p>
      </dgm:t>
    </dgm:pt>
    <dgm:pt modelId="{8FDAB67B-3A31-462A-AD8B-FEC3028D7BB4}">
      <dgm:prSet/>
      <dgm:spPr/>
      <dgm:t>
        <a:bodyPr/>
        <a:lstStyle/>
        <a:p>
          <a:pPr algn="just"/>
          <a:endParaRPr lang="el-GR" sz="1200" b="1" dirty="0">
            <a:solidFill>
              <a:schemeClr val="tx1"/>
            </a:solidFill>
          </a:endParaRPr>
        </a:p>
      </dgm:t>
    </dgm:pt>
    <dgm:pt modelId="{86971FB3-9B9F-4CBD-847F-BD4A0A0D043D}" type="sibTrans" cxnId="{A37D8407-CA5C-4927-A4C3-87C4EDCC1E3F}">
      <dgm:prSet/>
      <dgm:spPr/>
      <dgm:t>
        <a:bodyPr/>
        <a:lstStyle/>
        <a:p>
          <a:endParaRPr lang="el-GR"/>
        </a:p>
      </dgm:t>
    </dgm:pt>
    <dgm:pt modelId="{09384D17-B88C-4DD6-9582-9AB1A8F894C1}" type="parTrans" cxnId="{A37D8407-CA5C-4927-A4C3-87C4EDCC1E3F}">
      <dgm:prSet/>
      <dgm:spPr/>
      <dgm:t>
        <a:bodyPr/>
        <a:lstStyle/>
        <a:p>
          <a:endParaRPr lang="el-GR"/>
        </a:p>
      </dgm:t>
    </dgm:pt>
    <dgm:pt modelId="{0968439B-A7D5-4237-88F2-345E618D0338}" type="pres">
      <dgm:prSet presAssocID="{14A87701-D423-4E3C-AE28-4751275FE1D9}" presName="cycle" presStyleCnt="0">
        <dgm:presLayoutVars>
          <dgm:chMax val="1"/>
          <dgm:dir/>
          <dgm:animLvl val="ctr"/>
          <dgm:resizeHandles val="exact"/>
        </dgm:presLayoutVars>
      </dgm:prSet>
      <dgm:spPr/>
    </dgm:pt>
    <dgm:pt modelId="{4C58503E-A62D-415D-A69C-878399AF578D}" type="pres">
      <dgm:prSet presAssocID="{B465759D-6412-44AC-B65C-6E3DCAC488F5}" presName="centerShape" presStyleLbl="node0" presStyleIdx="0" presStyleCnt="1" custScaleX="84625" custScaleY="80866"/>
      <dgm:spPr/>
    </dgm:pt>
    <dgm:pt modelId="{1555F09F-BEF7-4862-A381-CFCB1BB92CC8}" type="pres">
      <dgm:prSet presAssocID="{41E9CEBF-08A4-4EBB-89BF-22989B853D07}" presName="parTrans" presStyleLbl="bgSibTrans2D1" presStyleIdx="0" presStyleCnt="2"/>
      <dgm:spPr/>
    </dgm:pt>
    <dgm:pt modelId="{FECEF0C0-049E-4B11-8DA0-72DAC154FCBF}" type="pres">
      <dgm:prSet presAssocID="{97843351-49DB-4B0E-96E9-B7B0941DCD95}" presName="node" presStyleLbl="node1" presStyleIdx="0" presStyleCnt="2">
        <dgm:presLayoutVars>
          <dgm:bulletEnabled val="1"/>
        </dgm:presLayoutVars>
      </dgm:prSet>
      <dgm:spPr/>
    </dgm:pt>
    <dgm:pt modelId="{1B31DEDC-D710-49F0-8ABD-156990DB038A}" type="pres">
      <dgm:prSet presAssocID="{5E61D09B-6F18-4AB1-910B-BDFEC4FF65B2}" presName="parTrans" presStyleLbl="bgSibTrans2D1" presStyleIdx="1" presStyleCnt="2"/>
      <dgm:spPr/>
    </dgm:pt>
    <dgm:pt modelId="{52945BA8-05C0-4400-BA26-1D3DB854696A}" type="pres">
      <dgm:prSet presAssocID="{922D0175-98BC-4050-A81E-35BFDA3EEE30}" presName="node" presStyleLbl="node1" presStyleIdx="1" presStyleCnt="2">
        <dgm:presLayoutVars>
          <dgm:bulletEnabled val="1"/>
        </dgm:presLayoutVars>
      </dgm:prSet>
      <dgm:spPr/>
    </dgm:pt>
  </dgm:ptLst>
  <dgm:cxnLst>
    <dgm:cxn modelId="{A37D8407-CA5C-4927-A4C3-87C4EDCC1E3F}" srcId="{14A87701-D423-4E3C-AE28-4751275FE1D9}" destId="{8FDAB67B-3A31-462A-AD8B-FEC3028D7BB4}" srcOrd="1" destOrd="0" parTransId="{09384D17-B88C-4DD6-9582-9AB1A8F894C1}" sibTransId="{86971FB3-9B9F-4CBD-847F-BD4A0A0D043D}"/>
    <dgm:cxn modelId="{5FC9C735-EC6A-4AA2-8C2B-790A9A9E446C}" srcId="{8FDAB67B-3A31-462A-AD8B-FEC3028D7BB4}" destId="{3FB73092-1979-4DC9-A8C6-07DAF413C2B2}" srcOrd="0" destOrd="0" parTransId="{B17FECD1-FDEC-41E7-9519-12E79B416E7B}" sibTransId="{4CC8B353-9DF6-46B9-9CA9-69F33323EBF5}"/>
    <dgm:cxn modelId="{AEEFCF4D-3E42-47AF-B9C0-A89355F45527}" srcId="{14A87701-D423-4E3C-AE28-4751275FE1D9}" destId="{B465759D-6412-44AC-B65C-6E3DCAC488F5}" srcOrd="0" destOrd="0" parTransId="{B9C39977-CA1E-43BE-87B7-D81C306DAE3D}" sibTransId="{EC9A4F71-88E1-4536-B233-AEF81976A1E3}"/>
    <dgm:cxn modelId="{12272970-9D5A-4CF5-AF5F-9846910FD031}" srcId="{B465759D-6412-44AC-B65C-6E3DCAC488F5}" destId="{922D0175-98BC-4050-A81E-35BFDA3EEE30}" srcOrd="1" destOrd="0" parTransId="{5E61D09B-6F18-4AB1-910B-BDFEC4FF65B2}" sibTransId="{6CBF4ADD-0C8A-446E-9CDF-F75970C312D3}"/>
    <dgm:cxn modelId="{51DC9A93-3AE0-48F9-9A16-A912458153B0}" srcId="{B465759D-6412-44AC-B65C-6E3DCAC488F5}" destId="{97843351-49DB-4B0E-96E9-B7B0941DCD95}" srcOrd="0" destOrd="0" parTransId="{41E9CEBF-08A4-4EBB-89BF-22989B853D07}" sibTransId="{E7FE27B4-32C5-4150-9BF2-CCBB87D68B07}"/>
    <dgm:cxn modelId="{D84F3F97-ECE0-41BE-ABA8-80128EEF5407}" type="presOf" srcId="{5E61D09B-6F18-4AB1-910B-BDFEC4FF65B2}" destId="{1B31DEDC-D710-49F0-8ABD-156990DB038A}" srcOrd="0" destOrd="0" presId="urn:microsoft.com/office/officeart/2005/8/layout/radial4"/>
    <dgm:cxn modelId="{091679C3-9248-4B4C-B799-ECB2BAA535F5}" type="presOf" srcId="{B465759D-6412-44AC-B65C-6E3DCAC488F5}" destId="{4C58503E-A62D-415D-A69C-878399AF578D}" srcOrd="0" destOrd="0" presId="urn:microsoft.com/office/officeart/2005/8/layout/radial4"/>
    <dgm:cxn modelId="{0BF06AF0-00F6-47B3-A082-78113F8697F0}" type="presOf" srcId="{922D0175-98BC-4050-A81E-35BFDA3EEE30}" destId="{52945BA8-05C0-4400-BA26-1D3DB854696A}" srcOrd="0" destOrd="0" presId="urn:microsoft.com/office/officeart/2005/8/layout/radial4"/>
    <dgm:cxn modelId="{68B23EFB-0772-43BC-9774-F3CF8F68D71B}" type="presOf" srcId="{41E9CEBF-08A4-4EBB-89BF-22989B853D07}" destId="{1555F09F-BEF7-4862-A381-CFCB1BB92CC8}" srcOrd="0" destOrd="0" presId="urn:microsoft.com/office/officeart/2005/8/layout/radial4"/>
    <dgm:cxn modelId="{D00867FC-E8BD-4DA8-853D-C651222D1614}" type="presOf" srcId="{14A87701-D423-4E3C-AE28-4751275FE1D9}" destId="{0968439B-A7D5-4237-88F2-345E618D0338}" srcOrd="0" destOrd="0" presId="urn:microsoft.com/office/officeart/2005/8/layout/radial4"/>
    <dgm:cxn modelId="{BEF887FF-A213-4323-B967-A16B4039D020}" type="presOf" srcId="{97843351-49DB-4B0E-96E9-B7B0941DCD95}" destId="{FECEF0C0-049E-4B11-8DA0-72DAC154FCBF}" srcOrd="0" destOrd="0" presId="urn:microsoft.com/office/officeart/2005/8/layout/radial4"/>
    <dgm:cxn modelId="{4CAC97A8-431A-4B0D-8C7D-FF07FE584D3D}" type="presParOf" srcId="{0968439B-A7D5-4237-88F2-345E618D0338}" destId="{4C58503E-A62D-415D-A69C-878399AF578D}" srcOrd="0" destOrd="0" presId="urn:microsoft.com/office/officeart/2005/8/layout/radial4"/>
    <dgm:cxn modelId="{70449B80-B609-438E-80DB-E1F98080C5C9}" type="presParOf" srcId="{0968439B-A7D5-4237-88F2-345E618D0338}" destId="{1555F09F-BEF7-4862-A381-CFCB1BB92CC8}" srcOrd="1" destOrd="0" presId="urn:microsoft.com/office/officeart/2005/8/layout/radial4"/>
    <dgm:cxn modelId="{288BD8BF-E531-4E1D-9BC2-6546B778A399}" type="presParOf" srcId="{0968439B-A7D5-4237-88F2-345E618D0338}" destId="{FECEF0C0-049E-4B11-8DA0-72DAC154FCBF}" srcOrd="2" destOrd="0" presId="urn:microsoft.com/office/officeart/2005/8/layout/radial4"/>
    <dgm:cxn modelId="{6C1A5A20-9694-4F8C-AEF8-2395FEE070DD}" type="presParOf" srcId="{0968439B-A7D5-4237-88F2-345E618D0338}" destId="{1B31DEDC-D710-49F0-8ABD-156990DB038A}" srcOrd="3" destOrd="0" presId="urn:microsoft.com/office/officeart/2005/8/layout/radial4"/>
    <dgm:cxn modelId="{CA8F82DE-2EE3-4730-B671-E19BE8074609}" type="presParOf" srcId="{0968439B-A7D5-4237-88F2-345E618D0338}" destId="{52945BA8-05C0-4400-BA26-1D3DB854696A}" srcOrd="4"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FAB9A1-0881-44BA-9F3E-42356A415C09}" type="doc">
      <dgm:prSet loTypeId="urn:microsoft.com/office/officeart/2005/8/layout/hList1" loCatId="list" qsTypeId="urn:microsoft.com/office/officeart/2005/8/quickstyle/3d4" qsCatId="3D" csTypeId="urn:microsoft.com/office/officeart/2005/8/colors/accent1_2" csCatId="accent1" phldr="1"/>
      <dgm:spPr/>
      <dgm:t>
        <a:bodyPr/>
        <a:lstStyle/>
        <a:p>
          <a:endParaRPr lang="el-GR"/>
        </a:p>
      </dgm:t>
    </dgm:pt>
    <dgm:pt modelId="{D3D53576-C0B7-4C04-9812-BCD5E7AFE4C2}">
      <dgm:prSet phldrT="[Κείμενο]" custT="1"/>
      <dgm:spPr>
        <a:solidFill>
          <a:srgbClr val="FF3300"/>
        </a:solidFill>
      </dgm:spPr>
      <dgm:t>
        <a:bodyPr/>
        <a:lstStyle/>
        <a:p>
          <a:r>
            <a:rPr lang="en-GB" sz="2300" b="1" dirty="0">
              <a:solidFill>
                <a:schemeClr val="tx1"/>
              </a:solidFill>
            </a:rPr>
            <a:t>Direct taxes</a:t>
          </a:r>
          <a:endParaRPr lang="el-GR" sz="2300" b="1" dirty="0">
            <a:solidFill>
              <a:schemeClr val="tx1"/>
            </a:solidFill>
          </a:endParaRPr>
        </a:p>
      </dgm:t>
    </dgm:pt>
    <dgm:pt modelId="{DE36F63B-02AE-4945-897A-F609FB18828E}" type="parTrans" cxnId="{30AEB51F-4F8F-45AC-92BA-E4D63D4D5A71}">
      <dgm:prSet/>
      <dgm:spPr/>
      <dgm:t>
        <a:bodyPr/>
        <a:lstStyle/>
        <a:p>
          <a:endParaRPr lang="el-GR"/>
        </a:p>
      </dgm:t>
    </dgm:pt>
    <dgm:pt modelId="{E3CA5B69-D6F1-4E7E-82D3-9FEFD8F1F644}" type="sibTrans" cxnId="{30AEB51F-4F8F-45AC-92BA-E4D63D4D5A71}">
      <dgm:prSet/>
      <dgm:spPr/>
      <dgm:t>
        <a:bodyPr/>
        <a:lstStyle/>
        <a:p>
          <a:endParaRPr lang="el-GR"/>
        </a:p>
      </dgm:t>
    </dgm:pt>
    <dgm:pt modelId="{6581F175-47EC-45D3-AA74-0CA133986CF7}">
      <dgm:prSet phldrT="[Κείμενο]" custT="1"/>
      <dgm:spPr>
        <a:solidFill>
          <a:srgbClr val="FF3300">
            <a:alpha val="90000"/>
          </a:srgbClr>
        </a:solidFill>
      </dgm:spPr>
      <dgm:t>
        <a:bodyPr/>
        <a:lstStyle/>
        <a:p>
          <a:pPr algn="just"/>
          <a:r>
            <a:rPr lang="en-GB" sz="1700" b="1" dirty="0">
              <a:solidFill>
                <a:schemeClr val="tx1"/>
              </a:solidFill>
            </a:rPr>
            <a:t>They are imposed on income &amp; property.</a:t>
          </a:r>
          <a:endParaRPr lang="el-GR" sz="1700" b="1" dirty="0">
            <a:solidFill>
              <a:schemeClr val="tx1"/>
            </a:solidFill>
          </a:endParaRPr>
        </a:p>
      </dgm:t>
    </dgm:pt>
    <dgm:pt modelId="{32F27A42-1945-4496-A882-62A5FB7CA694}" type="parTrans" cxnId="{853D775C-A29A-4317-8117-B8017510B7AF}">
      <dgm:prSet/>
      <dgm:spPr/>
      <dgm:t>
        <a:bodyPr/>
        <a:lstStyle/>
        <a:p>
          <a:endParaRPr lang="el-GR"/>
        </a:p>
      </dgm:t>
    </dgm:pt>
    <dgm:pt modelId="{6C2F0FBA-B0D9-4171-A77F-B48871606894}" type="sibTrans" cxnId="{853D775C-A29A-4317-8117-B8017510B7AF}">
      <dgm:prSet/>
      <dgm:spPr/>
      <dgm:t>
        <a:bodyPr/>
        <a:lstStyle/>
        <a:p>
          <a:endParaRPr lang="el-GR"/>
        </a:p>
      </dgm:t>
    </dgm:pt>
    <dgm:pt modelId="{6F7FF41E-E067-49CF-889C-C8C805807D96}">
      <dgm:prSet phldrT="[Κείμενο]" custT="1"/>
      <dgm:spPr>
        <a:solidFill>
          <a:srgbClr val="00FA71"/>
        </a:solidFill>
      </dgm:spPr>
      <dgm:t>
        <a:bodyPr/>
        <a:lstStyle/>
        <a:p>
          <a:r>
            <a:rPr lang="en-GB" sz="2300" b="1" dirty="0">
              <a:solidFill>
                <a:schemeClr val="tx1"/>
              </a:solidFill>
            </a:rPr>
            <a:t>Indirect taxes</a:t>
          </a:r>
          <a:r>
            <a:rPr lang="el-GR" sz="2300" b="1" dirty="0">
              <a:solidFill>
                <a:schemeClr val="tx1"/>
              </a:solidFill>
            </a:rPr>
            <a:t> </a:t>
          </a:r>
        </a:p>
      </dgm:t>
    </dgm:pt>
    <dgm:pt modelId="{DC54E95F-5D8E-40AF-BE63-86269BEA1409}" type="parTrans" cxnId="{D03D27B0-AD3B-4C72-9129-96DDBA0FB7B4}">
      <dgm:prSet/>
      <dgm:spPr/>
      <dgm:t>
        <a:bodyPr/>
        <a:lstStyle/>
        <a:p>
          <a:endParaRPr lang="el-GR"/>
        </a:p>
      </dgm:t>
    </dgm:pt>
    <dgm:pt modelId="{D1C2AD8D-CB17-4570-8198-3CFF71A9317D}" type="sibTrans" cxnId="{D03D27B0-AD3B-4C72-9129-96DDBA0FB7B4}">
      <dgm:prSet/>
      <dgm:spPr/>
      <dgm:t>
        <a:bodyPr/>
        <a:lstStyle/>
        <a:p>
          <a:endParaRPr lang="el-GR"/>
        </a:p>
      </dgm:t>
    </dgm:pt>
    <dgm:pt modelId="{3B87BF4C-A886-42DC-81AA-52F66B49E406}">
      <dgm:prSet phldrT="[Κείμενο]" custT="1"/>
      <dgm:spPr>
        <a:solidFill>
          <a:srgbClr val="00FA71">
            <a:alpha val="90000"/>
          </a:srgbClr>
        </a:solidFill>
      </dgm:spPr>
      <dgm:t>
        <a:bodyPr/>
        <a:lstStyle/>
        <a:p>
          <a:pPr algn="just"/>
          <a:r>
            <a:rPr lang="en-GB" sz="1700" b="1" dirty="0">
              <a:solidFill>
                <a:schemeClr val="tx1"/>
              </a:solidFill>
            </a:rPr>
            <a:t>They are imposed on consumer products e.g. VAT</a:t>
          </a:r>
          <a:endParaRPr lang="el-GR" sz="1700" b="1" dirty="0">
            <a:solidFill>
              <a:schemeClr val="tx1"/>
            </a:solidFill>
          </a:endParaRPr>
        </a:p>
      </dgm:t>
    </dgm:pt>
    <dgm:pt modelId="{C95F1A4D-37F7-4419-BCA1-1EF60F848B85}" type="parTrans" cxnId="{BFFACC5C-DDF8-4C8F-BCEC-7D7A8A4217E3}">
      <dgm:prSet/>
      <dgm:spPr/>
      <dgm:t>
        <a:bodyPr/>
        <a:lstStyle/>
        <a:p>
          <a:endParaRPr lang="el-GR"/>
        </a:p>
      </dgm:t>
    </dgm:pt>
    <dgm:pt modelId="{DE2A4E03-C230-48A6-AC62-30FA4C752ED8}" type="sibTrans" cxnId="{BFFACC5C-DDF8-4C8F-BCEC-7D7A8A4217E3}">
      <dgm:prSet/>
      <dgm:spPr/>
      <dgm:t>
        <a:bodyPr/>
        <a:lstStyle/>
        <a:p>
          <a:endParaRPr lang="el-GR"/>
        </a:p>
      </dgm:t>
    </dgm:pt>
    <dgm:pt modelId="{49909F12-7008-424A-87D5-8C4D7E8947D3}">
      <dgm:prSet phldrT="[Κείμενο]" custT="1"/>
      <dgm:spPr>
        <a:solidFill>
          <a:srgbClr val="FF3300">
            <a:alpha val="90000"/>
          </a:srgbClr>
        </a:solidFill>
      </dgm:spPr>
      <dgm:t>
        <a:bodyPr/>
        <a:lstStyle/>
        <a:p>
          <a:pPr algn="just"/>
          <a:r>
            <a:rPr lang="en-GB" sz="1700" b="1" dirty="0"/>
            <a:t>Those who pay have a certain amount of income or are in a certain property situation e.g. income tax, real estate tax, inheritance tax, etc</a:t>
          </a:r>
          <a:r>
            <a:rPr lang="el-GR" sz="1700" b="1" dirty="0"/>
            <a:t>.</a:t>
          </a:r>
          <a:endParaRPr lang="el-GR" sz="1700" b="1" dirty="0">
            <a:solidFill>
              <a:schemeClr val="tx1"/>
            </a:solidFill>
          </a:endParaRPr>
        </a:p>
      </dgm:t>
    </dgm:pt>
    <dgm:pt modelId="{31085186-4302-4A50-B005-2E4A0E1DB764}" type="parTrans" cxnId="{AA44824C-D69B-4B59-8BCE-B187F814EF73}">
      <dgm:prSet/>
      <dgm:spPr/>
      <dgm:t>
        <a:bodyPr/>
        <a:lstStyle/>
        <a:p>
          <a:endParaRPr lang="el-GR"/>
        </a:p>
      </dgm:t>
    </dgm:pt>
    <dgm:pt modelId="{A4E44DF4-A52F-4966-9DA7-7C9F6FD198B3}" type="sibTrans" cxnId="{AA44824C-D69B-4B59-8BCE-B187F814EF73}">
      <dgm:prSet/>
      <dgm:spPr/>
      <dgm:t>
        <a:bodyPr/>
        <a:lstStyle/>
        <a:p>
          <a:endParaRPr lang="el-GR"/>
        </a:p>
      </dgm:t>
    </dgm:pt>
    <dgm:pt modelId="{3D1597DB-FDEC-4F14-B3D9-891A5E56999A}">
      <dgm:prSet phldrT="[Κείμενο]" custT="1"/>
      <dgm:spPr>
        <a:solidFill>
          <a:srgbClr val="00FA71">
            <a:alpha val="90000"/>
          </a:srgbClr>
        </a:solidFill>
      </dgm:spPr>
      <dgm:t>
        <a:bodyPr/>
        <a:lstStyle/>
        <a:p>
          <a:pPr algn="just"/>
          <a:endParaRPr lang="el-GR" sz="1700" b="1" dirty="0">
            <a:solidFill>
              <a:schemeClr val="tx1"/>
            </a:solidFill>
          </a:endParaRPr>
        </a:p>
      </dgm:t>
    </dgm:pt>
    <dgm:pt modelId="{5FF74196-1920-4137-8EFB-071B6F283A2E}" type="parTrans" cxnId="{0C2E0770-CC4F-42DB-AAD8-ACEC9ADE0D6E}">
      <dgm:prSet/>
      <dgm:spPr/>
      <dgm:t>
        <a:bodyPr/>
        <a:lstStyle/>
        <a:p>
          <a:endParaRPr lang="el-GR"/>
        </a:p>
      </dgm:t>
    </dgm:pt>
    <dgm:pt modelId="{83219CE4-CF5E-434C-B352-C19F72F68B3F}" type="sibTrans" cxnId="{0C2E0770-CC4F-42DB-AAD8-ACEC9ADE0D6E}">
      <dgm:prSet/>
      <dgm:spPr/>
      <dgm:t>
        <a:bodyPr/>
        <a:lstStyle/>
        <a:p>
          <a:endParaRPr lang="el-GR"/>
        </a:p>
      </dgm:t>
    </dgm:pt>
    <dgm:pt modelId="{B970C930-4507-437E-86BC-F2D64B00275A}">
      <dgm:prSet phldrT="[Κείμενο]" custT="1"/>
      <dgm:spPr>
        <a:solidFill>
          <a:srgbClr val="FF3300">
            <a:alpha val="90000"/>
          </a:srgbClr>
        </a:solidFill>
      </dgm:spPr>
      <dgm:t>
        <a:bodyPr/>
        <a:lstStyle/>
        <a:p>
          <a:pPr algn="just"/>
          <a:r>
            <a:rPr lang="en-GB" sz="1700" b="1" dirty="0">
              <a:solidFill>
                <a:schemeClr val="tx1"/>
              </a:solidFill>
            </a:rPr>
            <a:t>The burden is adjusted to the tax capacity of each one.</a:t>
          </a:r>
          <a:endParaRPr lang="el-GR" sz="1700" b="1" dirty="0">
            <a:solidFill>
              <a:schemeClr val="tx1"/>
            </a:solidFill>
          </a:endParaRPr>
        </a:p>
      </dgm:t>
    </dgm:pt>
    <dgm:pt modelId="{D462B786-2822-4AA0-857C-1907E0C88214}" type="parTrans" cxnId="{DF470084-5101-4498-884F-D1952849C8D5}">
      <dgm:prSet/>
      <dgm:spPr/>
      <dgm:t>
        <a:bodyPr/>
        <a:lstStyle/>
        <a:p>
          <a:endParaRPr lang="el-GR"/>
        </a:p>
      </dgm:t>
    </dgm:pt>
    <dgm:pt modelId="{A884E5D9-B8F8-45D7-B906-E241A5922EBA}" type="sibTrans" cxnId="{DF470084-5101-4498-884F-D1952849C8D5}">
      <dgm:prSet/>
      <dgm:spPr/>
      <dgm:t>
        <a:bodyPr/>
        <a:lstStyle/>
        <a:p>
          <a:endParaRPr lang="el-GR"/>
        </a:p>
      </dgm:t>
    </dgm:pt>
    <dgm:pt modelId="{6F29BBEA-90E9-4509-A904-5F24DB076A66}">
      <dgm:prSet phldrT="[Κείμενο]" custT="1"/>
      <dgm:spPr>
        <a:solidFill>
          <a:srgbClr val="00FA71">
            <a:alpha val="90000"/>
          </a:srgbClr>
        </a:solidFill>
      </dgm:spPr>
      <dgm:t>
        <a:bodyPr/>
        <a:lstStyle/>
        <a:p>
          <a:pPr algn="just"/>
          <a:r>
            <a:rPr lang="en-GB" sz="1700" b="1" dirty="0">
              <a:solidFill>
                <a:schemeClr val="tx1"/>
              </a:solidFill>
            </a:rPr>
            <a:t>Lower incomes are mostly affected.</a:t>
          </a:r>
          <a:endParaRPr lang="el-GR" sz="1700" b="1" dirty="0">
            <a:solidFill>
              <a:schemeClr val="tx1"/>
            </a:solidFill>
          </a:endParaRPr>
        </a:p>
      </dgm:t>
    </dgm:pt>
    <dgm:pt modelId="{390880B7-8900-4D0F-ACC0-0FA49CDECD8F}" type="parTrans" cxnId="{2E1D4A66-9B4E-43E0-9957-F0C1755FB76D}">
      <dgm:prSet/>
      <dgm:spPr/>
      <dgm:t>
        <a:bodyPr/>
        <a:lstStyle/>
        <a:p>
          <a:endParaRPr lang="el-GR"/>
        </a:p>
      </dgm:t>
    </dgm:pt>
    <dgm:pt modelId="{59047200-D492-41FE-A245-973A78B9DF4C}" type="sibTrans" cxnId="{2E1D4A66-9B4E-43E0-9957-F0C1755FB76D}">
      <dgm:prSet/>
      <dgm:spPr/>
      <dgm:t>
        <a:bodyPr/>
        <a:lstStyle/>
        <a:p>
          <a:endParaRPr lang="el-GR"/>
        </a:p>
      </dgm:t>
    </dgm:pt>
    <dgm:pt modelId="{5904D462-734C-417A-B38B-4809F367DB98}" type="pres">
      <dgm:prSet presAssocID="{3EFAB9A1-0881-44BA-9F3E-42356A415C09}" presName="Name0" presStyleCnt="0">
        <dgm:presLayoutVars>
          <dgm:dir/>
          <dgm:animLvl val="lvl"/>
          <dgm:resizeHandles val="exact"/>
        </dgm:presLayoutVars>
      </dgm:prSet>
      <dgm:spPr/>
    </dgm:pt>
    <dgm:pt modelId="{970E5A7C-41B9-46B9-AAA9-043917A07727}" type="pres">
      <dgm:prSet presAssocID="{D3D53576-C0B7-4C04-9812-BCD5E7AFE4C2}" presName="composite" presStyleCnt="0"/>
      <dgm:spPr/>
    </dgm:pt>
    <dgm:pt modelId="{3D7947AD-0E03-414A-A9CB-B83E10BBB372}" type="pres">
      <dgm:prSet presAssocID="{D3D53576-C0B7-4C04-9812-BCD5E7AFE4C2}" presName="parTx" presStyleLbl="alignNode1" presStyleIdx="0" presStyleCnt="2">
        <dgm:presLayoutVars>
          <dgm:chMax val="0"/>
          <dgm:chPref val="0"/>
          <dgm:bulletEnabled val="1"/>
        </dgm:presLayoutVars>
      </dgm:prSet>
      <dgm:spPr/>
    </dgm:pt>
    <dgm:pt modelId="{1FA26C42-AEB5-4FC4-B8E3-DCDF6845F5F0}" type="pres">
      <dgm:prSet presAssocID="{D3D53576-C0B7-4C04-9812-BCD5E7AFE4C2}" presName="desTx" presStyleLbl="alignAccFollowNode1" presStyleIdx="0" presStyleCnt="2">
        <dgm:presLayoutVars>
          <dgm:bulletEnabled val="1"/>
        </dgm:presLayoutVars>
      </dgm:prSet>
      <dgm:spPr/>
    </dgm:pt>
    <dgm:pt modelId="{042AE154-1669-4C33-AEC4-68A48DDACBE0}" type="pres">
      <dgm:prSet presAssocID="{E3CA5B69-D6F1-4E7E-82D3-9FEFD8F1F644}" presName="space" presStyleCnt="0"/>
      <dgm:spPr/>
    </dgm:pt>
    <dgm:pt modelId="{A24C0DE6-78B8-4B6E-8D18-0689F48FF25A}" type="pres">
      <dgm:prSet presAssocID="{6F7FF41E-E067-49CF-889C-C8C805807D96}" presName="composite" presStyleCnt="0"/>
      <dgm:spPr/>
    </dgm:pt>
    <dgm:pt modelId="{87A3CF50-86C5-4A18-8A32-2BB65932F149}" type="pres">
      <dgm:prSet presAssocID="{6F7FF41E-E067-49CF-889C-C8C805807D96}" presName="parTx" presStyleLbl="alignNode1" presStyleIdx="1" presStyleCnt="2" custLinFactNeighborX="1093" custLinFactNeighborY="-114">
        <dgm:presLayoutVars>
          <dgm:chMax val="0"/>
          <dgm:chPref val="0"/>
          <dgm:bulletEnabled val="1"/>
        </dgm:presLayoutVars>
      </dgm:prSet>
      <dgm:spPr/>
    </dgm:pt>
    <dgm:pt modelId="{6E82C62D-B861-45A9-BFB9-0D77C7A77118}" type="pres">
      <dgm:prSet presAssocID="{6F7FF41E-E067-49CF-889C-C8C805807D96}" presName="desTx" presStyleLbl="alignAccFollowNode1" presStyleIdx="1" presStyleCnt="2">
        <dgm:presLayoutVars>
          <dgm:bulletEnabled val="1"/>
        </dgm:presLayoutVars>
      </dgm:prSet>
      <dgm:spPr/>
    </dgm:pt>
  </dgm:ptLst>
  <dgm:cxnLst>
    <dgm:cxn modelId="{27CFEB08-8230-4620-8E4B-08E8403559C0}" type="presOf" srcId="{D3D53576-C0B7-4C04-9812-BCD5E7AFE4C2}" destId="{3D7947AD-0E03-414A-A9CB-B83E10BBB372}" srcOrd="0" destOrd="0" presId="urn:microsoft.com/office/officeart/2005/8/layout/hList1"/>
    <dgm:cxn modelId="{30AEB51F-4F8F-45AC-92BA-E4D63D4D5A71}" srcId="{3EFAB9A1-0881-44BA-9F3E-42356A415C09}" destId="{D3D53576-C0B7-4C04-9812-BCD5E7AFE4C2}" srcOrd="0" destOrd="0" parTransId="{DE36F63B-02AE-4945-897A-F609FB18828E}" sibTransId="{E3CA5B69-D6F1-4E7E-82D3-9FEFD8F1F644}"/>
    <dgm:cxn modelId="{BD665224-AE61-43FC-B0D0-E43AD05F66F8}" type="presOf" srcId="{6F29BBEA-90E9-4509-A904-5F24DB076A66}" destId="{6E82C62D-B861-45A9-BFB9-0D77C7A77118}" srcOrd="0" destOrd="1" presId="urn:microsoft.com/office/officeart/2005/8/layout/hList1"/>
    <dgm:cxn modelId="{853D775C-A29A-4317-8117-B8017510B7AF}" srcId="{D3D53576-C0B7-4C04-9812-BCD5E7AFE4C2}" destId="{6581F175-47EC-45D3-AA74-0CA133986CF7}" srcOrd="0" destOrd="0" parTransId="{32F27A42-1945-4496-A882-62A5FB7CA694}" sibTransId="{6C2F0FBA-B0D9-4171-A77F-B48871606894}"/>
    <dgm:cxn modelId="{BFFACC5C-DDF8-4C8F-BCEC-7D7A8A4217E3}" srcId="{6F7FF41E-E067-49CF-889C-C8C805807D96}" destId="{3B87BF4C-A886-42DC-81AA-52F66B49E406}" srcOrd="0" destOrd="0" parTransId="{C95F1A4D-37F7-4419-BCA1-1EF60F848B85}" sibTransId="{DE2A4E03-C230-48A6-AC62-30FA4C752ED8}"/>
    <dgm:cxn modelId="{2E1D4A66-9B4E-43E0-9957-F0C1755FB76D}" srcId="{6F7FF41E-E067-49CF-889C-C8C805807D96}" destId="{6F29BBEA-90E9-4509-A904-5F24DB076A66}" srcOrd="1" destOrd="0" parTransId="{390880B7-8900-4D0F-ACC0-0FA49CDECD8F}" sibTransId="{59047200-D492-41FE-A245-973A78B9DF4C}"/>
    <dgm:cxn modelId="{49ACE666-AAD2-45AD-98FA-DD07A5B5439C}" type="presOf" srcId="{3D1597DB-FDEC-4F14-B3D9-891A5E56999A}" destId="{6E82C62D-B861-45A9-BFB9-0D77C7A77118}" srcOrd="0" destOrd="2" presId="urn:microsoft.com/office/officeart/2005/8/layout/hList1"/>
    <dgm:cxn modelId="{408F746B-ED5B-45A5-B22E-56DDBF3629D9}" type="presOf" srcId="{3B87BF4C-A886-42DC-81AA-52F66B49E406}" destId="{6E82C62D-B861-45A9-BFB9-0D77C7A77118}" srcOrd="0" destOrd="0" presId="urn:microsoft.com/office/officeart/2005/8/layout/hList1"/>
    <dgm:cxn modelId="{AA44824C-D69B-4B59-8BCE-B187F814EF73}" srcId="{D3D53576-C0B7-4C04-9812-BCD5E7AFE4C2}" destId="{49909F12-7008-424A-87D5-8C4D7E8947D3}" srcOrd="1" destOrd="0" parTransId="{31085186-4302-4A50-B005-2E4A0E1DB764}" sibTransId="{A4E44DF4-A52F-4966-9DA7-7C9F6FD198B3}"/>
    <dgm:cxn modelId="{0C2E0770-CC4F-42DB-AAD8-ACEC9ADE0D6E}" srcId="{6F7FF41E-E067-49CF-889C-C8C805807D96}" destId="{3D1597DB-FDEC-4F14-B3D9-891A5E56999A}" srcOrd="2" destOrd="0" parTransId="{5FF74196-1920-4137-8EFB-071B6F283A2E}" sibTransId="{83219CE4-CF5E-434C-B352-C19F72F68B3F}"/>
    <dgm:cxn modelId="{FE752A53-8569-43F5-8EA0-695F0677A4C6}" type="presOf" srcId="{3EFAB9A1-0881-44BA-9F3E-42356A415C09}" destId="{5904D462-734C-417A-B38B-4809F367DB98}" srcOrd="0" destOrd="0" presId="urn:microsoft.com/office/officeart/2005/8/layout/hList1"/>
    <dgm:cxn modelId="{31CE0A7E-EBA7-47A4-9105-11602F056989}" type="presOf" srcId="{B970C930-4507-437E-86BC-F2D64B00275A}" destId="{1FA26C42-AEB5-4FC4-B8E3-DCDF6845F5F0}" srcOrd="0" destOrd="2" presId="urn:microsoft.com/office/officeart/2005/8/layout/hList1"/>
    <dgm:cxn modelId="{DF470084-5101-4498-884F-D1952849C8D5}" srcId="{D3D53576-C0B7-4C04-9812-BCD5E7AFE4C2}" destId="{B970C930-4507-437E-86BC-F2D64B00275A}" srcOrd="2" destOrd="0" parTransId="{D462B786-2822-4AA0-857C-1907E0C88214}" sibTransId="{A884E5D9-B8F8-45D7-B906-E241A5922EBA}"/>
    <dgm:cxn modelId="{50A387A5-BC3F-457A-A296-C0C1952411DD}" type="presOf" srcId="{6581F175-47EC-45D3-AA74-0CA133986CF7}" destId="{1FA26C42-AEB5-4FC4-B8E3-DCDF6845F5F0}" srcOrd="0" destOrd="0" presId="urn:microsoft.com/office/officeart/2005/8/layout/hList1"/>
    <dgm:cxn modelId="{EE34B2AE-AD3F-481F-86B2-4D5FAB5166A8}" type="presOf" srcId="{6F7FF41E-E067-49CF-889C-C8C805807D96}" destId="{87A3CF50-86C5-4A18-8A32-2BB65932F149}" srcOrd="0" destOrd="0" presId="urn:microsoft.com/office/officeart/2005/8/layout/hList1"/>
    <dgm:cxn modelId="{D03D27B0-AD3B-4C72-9129-96DDBA0FB7B4}" srcId="{3EFAB9A1-0881-44BA-9F3E-42356A415C09}" destId="{6F7FF41E-E067-49CF-889C-C8C805807D96}" srcOrd="1" destOrd="0" parTransId="{DC54E95F-5D8E-40AF-BE63-86269BEA1409}" sibTransId="{D1C2AD8D-CB17-4570-8198-3CFF71A9317D}"/>
    <dgm:cxn modelId="{3C7B4DC9-3385-49E2-815C-A0ADDE738548}" type="presOf" srcId="{49909F12-7008-424A-87D5-8C4D7E8947D3}" destId="{1FA26C42-AEB5-4FC4-B8E3-DCDF6845F5F0}" srcOrd="0" destOrd="1" presId="urn:microsoft.com/office/officeart/2005/8/layout/hList1"/>
    <dgm:cxn modelId="{1F112281-02CA-41F2-B1D1-5BEB0AFBC78B}" type="presParOf" srcId="{5904D462-734C-417A-B38B-4809F367DB98}" destId="{970E5A7C-41B9-46B9-AAA9-043917A07727}" srcOrd="0" destOrd="0" presId="urn:microsoft.com/office/officeart/2005/8/layout/hList1"/>
    <dgm:cxn modelId="{7C855973-96B4-48CD-ABDB-613BB0304A37}" type="presParOf" srcId="{970E5A7C-41B9-46B9-AAA9-043917A07727}" destId="{3D7947AD-0E03-414A-A9CB-B83E10BBB372}" srcOrd="0" destOrd="0" presId="urn:microsoft.com/office/officeart/2005/8/layout/hList1"/>
    <dgm:cxn modelId="{B0B074C5-15EA-44EA-B994-66A83FCE3E84}" type="presParOf" srcId="{970E5A7C-41B9-46B9-AAA9-043917A07727}" destId="{1FA26C42-AEB5-4FC4-B8E3-DCDF6845F5F0}" srcOrd="1" destOrd="0" presId="urn:microsoft.com/office/officeart/2005/8/layout/hList1"/>
    <dgm:cxn modelId="{F2C53977-68C3-4C28-B896-40CB1901E2E2}" type="presParOf" srcId="{5904D462-734C-417A-B38B-4809F367DB98}" destId="{042AE154-1669-4C33-AEC4-68A48DDACBE0}" srcOrd="1" destOrd="0" presId="urn:microsoft.com/office/officeart/2005/8/layout/hList1"/>
    <dgm:cxn modelId="{0C1A8E55-BDD5-40F1-832D-621AF6F3FF11}" type="presParOf" srcId="{5904D462-734C-417A-B38B-4809F367DB98}" destId="{A24C0DE6-78B8-4B6E-8D18-0689F48FF25A}" srcOrd="2" destOrd="0" presId="urn:microsoft.com/office/officeart/2005/8/layout/hList1"/>
    <dgm:cxn modelId="{69909B42-0CEC-4BC7-9E17-65694F1094DE}" type="presParOf" srcId="{A24C0DE6-78B8-4B6E-8D18-0689F48FF25A}" destId="{87A3CF50-86C5-4A18-8A32-2BB65932F149}" srcOrd="0" destOrd="0" presId="urn:microsoft.com/office/officeart/2005/8/layout/hList1"/>
    <dgm:cxn modelId="{57698981-FAAC-4E9E-90ED-35C6E2663BA9}" type="presParOf" srcId="{A24C0DE6-78B8-4B6E-8D18-0689F48FF25A}" destId="{6E82C62D-B861-45A9-BFB9-0D77C7A7711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44D40-4BB5-4A9B-8F46-A07F9077C097}">
      <dsp:nvSpPr>
        <dsp:cNvPr id="0" name=""/>
        <dsp:cNvSpPr/>
      </dsp:nvSpPr>
      <dsp:spPr>
        <a:xfrm>
          <a:off x="1830510" y="0"/>
          <a:ext cx="5299509" cy="5299509"/>
        </a:xfrm>
        <a:prstGeom prst="triangle">
          <a:avLst/>
        </a:prstGeom>
        <a:blipFill rotWithShape="0">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332356-3F68-41D6-9E46-8F90730659FA}">
      <dsp:nvSpPr>
        <dsp:cNvPr id="0" name=""/>
        <dsp:cNvSpPr/>
      </dsp:nvSpPr>
      <dsp:spPr>
        <a:xfrm>
          <a:off x="4455356" y="532797"/>
          <a:ext cx="4427000" cy="1254493"/>
        </a:xfrm>
        <a:prstGeom prst="roundRect">
          <a:avLst/>
        </a:prstGeom>
        <a:solidFill>
          <a:srgbClr val="00E668">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latin typeface="+mn-lt"/>
            </a:rPr>
            <a:t>Tax havens</a:t>
          </a:r>
          <a:endParaRPr lang="el-GR" sz="1800" b="1" kern="1200" dirty="0">
            <a:solidFill>
              <a:schemeClr val="tx1"/>
            </a:solidFill>
            <a:latin typeface="+mn-lt"/>
          </a:endParaRPr>
        </a:p>
      </dsp:txBody>
      <dsp:txXfrm>
        <a:off x="4516595" y="594036"/>
        <a:ext cx="4304522" cy="1132015"/>
      </dsp:txXfrm>
    </dsp:sp>
    <dsp:sp modelId="{3C85615E-D6A0-465A-A756-3BDB105BA268}">
      <dsp:nvSpPr>
        <dsp:cNvPr id="0" name=""/>
        <dsp:cNvSpPr/>
      </dsp:nvSpPr>
      <dsp:spPr>
        <a:xfrm>
          <a:off x="4436772" y="1902239"/>
          <a:ext cx="4479738" cy="1254493"/>
        </a:xfrm>
        <a:prstGeom prst="roundRect">
          <a:avLst/>
        </a:prstGeom>
        <a:solidFill>
          <a:srgbClr val="FF3300">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l-GR" sz="1300" b="1" kern="1200" dirty="0">
              <a:latin typeface="+mn-lt"/>
              <a:cs typeface="Calibri"/>
            </a:rPr>
            <a:t>● </a:t>
          </a:r>
          <a:r>
            <a:rPr lang="en-GB" sz="1300" b="1" kern="1200" dirty="0"/>
            <a:t>The term tax havens refers to countries that provide low to zero taxation burdens on foreign companies that choose the country as their headquarters.</a:t>
          </a:r>
          <a:r>
            <a:rPr lang="el-GR" sz="1300" b="1" kern="1200" dirty="0"/>
            <a:t> </a:t>
          </a:r>
          <a:endParaRPr lang="el-GR" sz="1300" b="1" kern="1200" dirty="0">
            <a:latin typeface="+mn-lt"/>
          </a:endParaRPr>
        </a:p>
      </dsp:txBody>
      <dsp:txXfrm>
        <a:off x="4498011" y="1963478"/>
        <a:ext cx="4357260" cy="1132015"/>
      </dsp:txXfrm>
    </dsp:sp>
    <dsp:sp modelId="{F739F1E8-24BF-445B-9039-0002B0B6B3A3}">
      <dsp:nvSpPr>
        <dsp:cNvPr id="0" name=""/>
        <dsp:cNvSpPr/>
      </dsp:nvSpPr>
      <dsp:spPr>
        <a:xfrm>
          <a:off x="4369067" y="3355406"/>
          <a:ext cx="4599578" cy="1254493"/>
        </a:xfrm>
        <a:prstGeom prst="roundRect">
          <a:avLst/>
        </a:prstGeom>
        <a:solidFill>
          <a:srgbClr val="00FFFF">
            <a:alpha val="89804"/>
          </a:srgb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l-GR" sz="1300" b="1" kern="1200" dirty="0">
              <a:latin typeface="+mn-lt"/>
              <a:cs typeface="Calibri"/>
            </a:rPr>
            <a:t>● </a:t>
          </a:r>
          <a:r>
            <a:rPr lang="en-GB" sz="1300" b="1" kern="1200" dirty="0"/>
            <a:t>In particular, tax havens are defined as countries that provide at least one of the following facilities: a) zero or near zero taxation for non-residents, b) strong privacy and data protection provisions, and c) easy / fast / flexible legislation for the establishment of companies</a:t>
          </a:r>
          <a:r>
            <a:rPr lang="el-GR" sz="1300" b="1" kern="1200" dirty="0"/>
            <a:t>.</a:t>
          </a:r>
          <a:endParaRPr lang="el-GR" sz="1300" b="1" kern="1200" dirty="0">
            <a:latin typeface="+mn-lt"/>
          </a:endParaRPr>
        </a:p>
      </dsp:txBody>
      <dsp:txXfrm>
        <a:off x="4430306" y="3416645"/>
        <a:ext cx="4477100" cy="1132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0413B-9799-43F7-A18B-84628F5F4881}">
      <dsp:nvSpPr>
        <dsp:cNvPr id="0" name=""/>
        <dsp:cNvSpPr/>
      </dsp:nvSpPr>
      <dsp:spPr>
        <a:xfrm>
          <a:off x="5393505" y="1994415"/>
          <a:ext cx="1876805" cy="950484"/>
        </a:xfrm>
        <a:custGeom>
          <a:avLst/>
          <a:gdLst/>
          <a:ahLst/>
          <a:cxnLst/>
          <a:rect l="0" t="0" r="0" b="0"/>
          <a:pathLst>
            <a:path>
              <a:moveTo>
                <a:pt x="0" y="0"/>
              </a:moveTo>
              <a:lnTo>
                <a:pt x="0" y="665978"/>
              </a:lnTo>
              <a:lnTo>
                <a:pt x="1876805" y="665978"/>
              </a:lnTo>
              <a:lnTo>
                <a:pt x="1876805" y="950484"/>
              </a:lnTo>
            </a:path>
          </a:pathLst>
        </a:custGeom>
        <a:noFill/>
        <a:ln w="12700" cap="flat" cmpd="sng" algn="ct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1"/>
            <a:tileRect/>
          </a:gra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B4D40C8-8C70-4DE5-8DBD-91211C79BA87}">
      <dsp:nvSpPr>
        <dsp:cNvPr id="0" name=""/>
        <dsp:cNvSpPr/>
      </dsp:nvSpPr>
      <dsp:spPr>
        <a:xfrm>
          <a:off x="3516700" y="1994415"/>
          <a:ext cx="1876805" cy="950484"/>
        </a:xfrm>
        <a:custGeom>
          <a:avLst/>
          <a:gdLst/>
          <a:ahLst/>
          <a:cxnLst/>
          <a:rect l="0" t="0" r="0" b="0"/>
          <a:pathLst>
            <a:path>
              <a:moveTo>
                <a:pt x="1876805" y="0"/>
              </a:moveTo>
              <a:lnTo>
                <a:pt x="1876805" y="665978"/>
              </a:lnTo>
              <a:lnTo>
                <a:pt x="0" y="665978"/>
              </a:lnTo>
              <a:lnTo>
                <a:pt x="0" y="950484"/>
              </a:lnTo>
            </a:path>
          </a:pathLst>
        </a:custGeom>
        <a:noFill/>
        <a:ln w="12700" cap="flat" cmpd="sng" algn="ctr">
          <a:solidFill>
            <a:srgbClr val="00CC0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8D3946-A306-4B4A-9A45-6940F82E14A6}">
      <dsp:nvSpPr>
        <dsp:cNvPr id="0" name=""/>
        <dsp:cNvSpPr/>
      </dsp:nvSpPr>
      <dsp:spPr>
        <a:xfrm>
          <a:off x="3797129" y="-56540"/>
          <a:ext cx="3192752" cy="2050955"/>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9D57DB-991A-4718-831C-CBC0509A5B3F}">
      <dsp:nvSpPr>
        <dsp:cNvPr id="0" name=""/>
        <dsp:cNvSpPr/>
      </dsp:nvSpPr>
      <dsp:spPr>
        <a:xfrm>
          <a:off x="4138366" y="267635"/>
          <a:ext cx="3192752" cy="205095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dirty="0">
              <a:solidFill>
                <a:schemeClr val="tx1"/>
              </a:solidFill>
              <a:latin typeface="+mn-lt"/>
            </a:rPr>
            <a:t>Tax havens</a:t>
          </a:r>
          <a:endParaRPr lang="el-GR" sz="2000" b="1" i="0" kern="1200" dirty="0">
            <a:solidFill>
              <a:schemeClr val="tx1"/>
            </a:solidFill>
            <a:latin typeface="+mn-lt"/>
          </a:endParaRPr>
        </a:p>
      </dsp:txBody>
      <dsp:txXfrm>
        <a:off x="4198436" y="327705"/>
        <a:ext cx="3072612" cy="1930815"/>
      </dsp:txXfrm>
    </dsp:sp>
    <dsp:sp modelId="{FBD36F8B-2B37-404E-9E1F-B1CEC2C14E92}">
      <dsp:nvSpPr>
        <dsp:cNvPr id="0" name=""/>
        <dsp:cNvSpPr/>
      </dsp:nvSpPr>
      <dsp:spPr>
        <a:xfrm>
          <a:off x="1981132" y="2944900"/>
          <a:ext cx="3071135" cy="1950171"/>
        </a:xfrm>
        <a:prstGeom prst="roundRect">
          <a:avLst>
            <a:gd name="adj" fmla="val 10000"/>
          </a:avLst>
        </a:prstGeom>
        <a:solidFill>
          <a:srgbClr val="0066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00BAC0-8B82-43F9-9AC7-E160B715A5CE}">
      <dsp:nvSpPr>
        <dsp:cNvPr id="0" name=""/>
        <dsp:cNvSpPr/>
      </dsp:nvSpPr>
      <dsp:spPr>
        <a:xfrm>
          <a:off x="2322369" y="3269075"/>
          <a:ext cx="3071135" cy="195017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The countries that choose to become tax havens are usually small countries but also large financial centres, which deliberately choose a regime with zero or very low taxation, in order to gain a comparative advantage over other countries for conducting global trade in them.</a:t>
          </a:r>
          <a:endParaRPr lang="el-GR" sz="1200" b="1" kern="1200" dirty="0">
            <a:solidFill>
              <a:schemeClr val="tx1"/>
            </a:solidFill>
            <a:latin typeface="+mn-lt"/>
          </a:endParaRPr>
        </a:p>
      </dsp:txBody>
      <dsp:txXfrm>
        <a:off x="2379488" y="3326194"/>
        <a:ext cx="2956897" cy="1835933"/>
      </dsp:txXfrm>
    </dsp:sp>
    <dsp:sp modelId="{D1CE3DD7-93C3-4E2F-BBBC-070779198283}">
      <dsp:nvSpPr>
        <dsp:cNvPr id="0" name=""/>
        <dsp:cNvSpPr/>
      </dsp:nvSpPr>
      <dsp:spPr>
        <a:xfrm>
          <a:off x="5734742" y="2944900"/>
          <a:ext cx="3071135" cy="1950171"/>
        </a:xfrm>
        <a:prstGeom prst="roundRect">
          <a:avLst>
            <a:gd name="adj" fmla="val 10000"/>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803383-1A8D-4A4E-A1FA-9BFC9BCDFD8E}">
      <dsp:nvSpPr>
        <dsp:cNvPr id="0" name=""/>
        <dsp:cNvSpPr/>
      </dsp:nvSpPr>
      <dsp:spPr>
        <a:xfrm>
          <a:off x="6075979" y="3269075"/>
          <a:ext cx="3071135" cy="195017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Although they do not earn income through taxation, the benefits they ultimately reap are increased employment through new jobs created or unrelated economic activities</a:t>
          </a:r>
          <a:r>
            <a:rPr lang="el-GR" sz="1200" b="1" kern="1200" dirty="0"/>
            <a:t>.</a:t>
          </a:r>
          <a:endParaRPr lang="el-GR" sz="1200" b="1" kern="1200" dirty="0">
            <a:solidFill>
              <a:schemeClr val="tx1"/>
            </a:solidFill>
            <a:latin typeface="+mn-lt"/>
          </a:endParaRPr>
        </a:p>
      </dsp:txBody>
      <dsp:txXfrm>
        <a:off x="6133098" y="3326194"/>
        <a:ext cx="2956897" cy="1835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FC1AA-7F5A-49FD-B0F6-586FFE2F5B92}">
      <dsp:nvSpPr>
        <dsp:cNvPr id="0" name=""/>
        <dsp:cNvSpPr/>
      </dsp:nvSpPr>
      <dsp:spPr>
        <a:xfrm>
          <a:off x="869594" y="0"/>
          <a:ext cx="9855402" cy="5501602"/>
        </a:xfrm>
        <a:prstGeom prst="rightArrow">
          <a:avLst/>
        </a:prstGeom>
        <a:blipFill rotWithShape="0">
          <a:blip xmlns:r="http://schemas.openxmlformats.org/officeDocument/2006/relationships" r:embed="rId1"/>
          <a:stretch>
            <a:fillRect/>
          </a:stretch>
        </a:blip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D480D1E1-C3D3-4019-96F9-63BEE56A6827}">
      <dsp:nvSpPr>
        <dsp:cNvPr id="0" name=""/>
        <dsp:cNvSpPr/>
      </dsp:nvSpPr>
      <dsp:spPr>
        <a:xfrm>
          <a:off x="3962" y="1650480"/>
          <a:ext cx="2574814" cy="2200641"/>
        </a:xfrm>
        <a:prstGeom prst="roundRect">
          <a:avLst/>
        </a:prstGeom>
        <a:solidFill>
          <a:srgbClr val="FF66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 </a:t>
          </a:r>
          <a:r>
            <a:rPr lang="en-GB" sz="1400" b="1" kern="1200" dirty="0">
              <a:solidFill>
                <a:schemeClr val="tx1"/>
              </a:solidFill>
            </a:rPr>
            <a:t>Offshore companies</a:t>
          </a:r>
          <a:endParaRPr lang="el-GR" sz="1500" b="1" kern="1200" dirty="0">
            <a:solidFill>
              <a:schemeClr val="tx1"/>
            </a:solidFill>
          </a:endParaRPr>
        </a:p>
      </dsp:txBody>
      <dsp:txXfrm>
        <a:off x="111388" y="1757906"/>
        <a:ext cx="2359962" cy="1985789"/>
      </dsp:txXfrm>
    </dsp:sp>
    <dsp:sp modelId="{B3552347-0B06-40FF-9176-A1EAE0ADA9A0}">
      <dsp:nvSpPr>
        <dsp:cNvPr id="0" name=""/>
        <dsp:cNvSpPr/>
      </dsp:nvSpPr>
      <dsp:spPr>
        <a:xfrm>
          <a:off x="3007913" y="1650480"/>
          <a:ext cx="2574814" cy="2200641"/>
        </a:xfrm>
        <a:prstGeom prst="roundRect">
          <a:avLst/>
        </a:prstGeom>
        <a:solidFill>
          <a:srgbClr val="3399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 </a:t>
          </a:r>
          <a:r>
            <a:rPr lang="en-GB" sz="1200" b="1" kern="1200" dirty="0">
              <a:solidFill>
                <a:schemeClr val="tx1"/>
              </a:solidFill>
            </a:rPr>
            <a:t>The term "tax haven" refers to countries that have introduced tax reliefs specifically for foreign investors</a:t>
          </a:r>
          <a:r>
            <a:rPr lang="el-GR" sz="1200" b="1" kern="1200" dirty="0">
              <a:solidFill>
                <a:schemeClr val="tx1"/>
              </a:solidFill>
            </a:rPr>
            <a:t>ς. </a:t>
          </a:r>
        </a:p>
      </dsp:txBody>
      <dsp:txXfrm>
        <a:off x="3115339" y="1757906"/>
        <a:ext cx="2359962" cy="1985789"/>
      </dsp:txXfrm>
    </dsp:sp>
    <dsp:sp modelId="{BB3AC852-D93B-4408-8207-A09F52885948}">
      <dsp:nvSpPr>
        <dsp:cNvPr id="0" name=""/>
        <dsp:cNvSpPr/>
      </dsp:nvSpPr>
      <dsp:spPr>
        <a:xfrm>
          <a:off x="6011863" y="1650480"/>
          <a:ext cx="2574814" cy="2200641"/>
        </a:xfrm>
        <a:prstGeom prst="roundRect">
          <a:avLst/>
        </a:prstGeom>
        <a:solidFill>
          <a:srgbClr val="CC66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l-GR" sz="1200" b="1" kern="1200" dirty="0">
            <a:solidFill>
              <a:schemeClr val="tx1"/>
            </a:solidFill>
          </a:endParaRPr>
        </a:p>
        <a:p>
          <a:pPr marL="0" lvl="0" indent="0" algn="ctr" defTabSz="533400">
            <a:lnSpc>
              <a:spcPct val="90000"/>
            </a:lnSpc>
            <a:spcBef>
              <a:spcPct val="0"/>
            </a:spcBef>
            <a:spcAft>
              <a:spcPct val="35000"/>
            </a:spcAft>
            <a:buNone/>
          </a:pPr>
          <a:r>
            <a:rPr lang="el-GR" sz="1200" b="1" kern="1200" dirty="0">
              <a:solidFill>
                <a:schemeClr val="tx1"/>
              </a:solidFill>
            </a:rPr>
            <a:t> → </a:t>
          </a:r>
          <a:r>
            <a:rPr lang="en-GB" sz="1200" b="1" kern="1200" dirty="0">
              <a:solidFill>
                <a:schemeClr val="tx1"/>
              </a:solidFill>
            </a:rPr>
            <a:t>The natural or legal persons and the international companies that resort to these states, in order to establish their headquarters there, with the ultimate goal of exploiting the tax reliefs provided to them, are called offshore companies, from the English term ‘offshore’, meaning away from the coast, outside the territory.</a:t>
          </a:r>
          <a:endParaRPr lang="el-GR" sz="1200" b="1" kern="1200" dirty="0">
            <a:solidFill>
              <a:schemeClr val="tx1"/>
            </a:solidFill>
          </a:endParaRPr>
        </a:p>
        <a:p>
          <a:pPr marL="0" lvl="0" indent="0" algn="ctr" defTabSz="533400">
            <a:lnSpc>
              <a:spcPct val="90000"/>
            </a:lnSpc>
            <a:spcBef>
              <a:spcPct val="0"/>
            </a:spcBef>
            <a:spcAft>
              <a:spcPct val="35000"/>
            </a:spcAft>
            <a:buNone/>
          </a:pPr>
          <a:endParaRPr lang="el-GR" sz="1200" b="1" kern="1200" dirty="0">
            <a:solidFill>
              <a:schemeClr val="tx1"/>
            </a:solidFill>
          </a:endParaRPr>
        </a:p>
      </dsp:txBody>
      <dsp:txXfrm>
        <a:off x="6119289" y="1757906"/>
        <a:ext cx="2359962" cy="1985789"/>
      </dsp:txXfrm>
    </dsp:sp>
    <dsp:sp modelId="{321C15CB-FC93-44D9-8845-C82954F2037A}">
      <dsp:nvSpPr>
        <dsp:cNvPr id="0" name=""/>
        <dsp:cNvSpPr/>
      </dsp:nvSpPr>
      <dsp:spPr>
        <a:xfrm>
          <a:off x="9015813" y="1650480"/>
          <a:ext cx="2574814" cy="2200641"/>
        </a:xfrm>
        <a:prstGeom prst="roundRect">
          <a:avLst/>
        </a:prstGeom>
        <a:solidFill>
          <a:srgbClr val="66FF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 </a:t>
          </a:r>
          <a:r>
            <a:rPr lang="en-GB" sz="1200" b="1" kern="1200" dirty="0">
              <a:solidFill>
                <a:schemeClr val="tx1"/>
              </a:solidFill>
            </a:rPr>
            <a:t>Offshore companies are not only founded by individuals or small organizations that want to hide revenue, but also by large multinationals that choose tax havens to be taxed at a low rate.</a:t>
          </a:r>
          <a:r>
            <a:rPr lang="el-GR" sz="1200" b="1" kern="1200" dirty="0">
              <a:solidFill>
                <a:schemeClr val="tx1"/>
              </a:solidFill>
            </a:rPr>
            <a:t> </a:t>
          </a:r>
        </a:p>
      </dsp:txBody>
      <dsp:txXfrm>
        <a:off x="9123239" y="1757906"/>
        <a:ext cx="2359962" cy="1985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15794-CD58-4A78-881A-8B7B06D223FA}">
      <dsp:nvSpPr>
        <dsp:cNvPr id="0" name=""/>
        <dsp:cNvSpPr/>
      </dsp:nvSpPr>
      <dsp:spPr>
        <a:xfrm>
          <a:off x="1540555" y="0"/>
          <a:ext cx="3258856" cy="3259255"/>
        </a:xfrm>
        <a:prstGeom prst="ellipse">
          <a:avLst/>
        </a:prstGeom>
        <a:blipFill dpi="0" rotWithShape="0">
          <a:blip xmlns:r="http://schemas.openxmlformats.org/officeDocument/2006/relationships" r:embed="rId1">
            <a:alphaModFix amt="79000"/>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Taxation is the mandatory imposition of taxes in favour of the state. It is an important activity of the public body in all countries worldwide and especially in the most developed ones, as it usually secures more than 90% of their income.</a:t>
          </a:r>
          <a:r>
            <a:rPr lang="el-GR" sz="1200" b="1" kern="1200" dirty="0"/>
            <a:t> </a:t>
          </a:r>
          <a:endParaRPr lang="en-US" sz="1200" b="1" kern="1200" dirty="0">
            <a:solidFill>
              <a:schemeClr val="tx1"/>
            </a:solidFill>
          </a:endParaRPr>
        </a:p>
      </dsp:txBody>
      <dsp:txXfrm>
        <a:off x="2017803" y="477307"/>
        <a:ext cx="2304360" cy="2304641"/>
      </dsp:txXfrm>
    </dsp:sp>
    <dsp:sp modelId="{0E4501E7-07C3-4524-B8D1-89C811A07BC6}">
      <dsp:nvSpPr>
        <dsp:cNvPr id="0" name=""/>
        <dsp:cNvSpPr/>
      </dsp:nvSpPr>
      <dsp:spPr>
        <a:xfrm>
          <a:off x="3250596" y="2173742"/>
          <a:ext cx="3258856" cy="3259255"/>
        </a:xfrm>
        <a:prstGeom prst="ellipse">
          <a:avLst/>
        </a:prstGeom>
        <a:solidFill>
          <a:srgbClr val="00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Tax is levied on income, property and consumption. The amount of taxation is provided by law and aims to distribute the cost of production of public goods among citizens, in a fair way.</a:t>
          </a:r>
          <a:endParaRPr lang="en-US" sz="1200" b="1" kern="1200" dirty="0">
            <a:solidFill>
              <a:schemeClr val="tx1"/>
            </a:solidFill>
          </a:endParaRPr>
        </a:p>
      </dsp:txBody>
      <dsp:txXfrm>
        <a:off x="3727844" y="2651049"/>
        <a:ext cx="2304360" cy="2304641"/>
      </dsp:txXfrm>
    </dsp:sp>
    <dsp:sp modelId="{3B9F4AC6-4E02-43C3-9B25-5D53E1E79B0B}">
      <dsp:nvSpPr>
        <dsp:cNvPr id="0" name=""/>
        <dsp:cNvSpPr/>
      </dsp:nvSpPr>
      <dsp:spPr>
        <a:xfrm>
          <a:off x="4893067" y="0"/>
          <a:ext cx="3258856" cy="3259255"/>
        </a:xfrm>
        <a:prstGeom prst="ellipse">
          <a:avLst/>
        </a:prstGeom>
        <a:solidFill>
          <a:srgbClr val="CCFF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Government revenue from taxes is a source of revenue for government expenditures, such as public health, administration, national defence and education.</a:t>
          </a:r>
          <a:endParaRPr lang="en-US" sz="1200" b="1" kern="1200" dirty="0">
            <a:solidFill>
              <a:schemeClr val="tx1"/>
            </a:solidFill>
          </a:endParaRPr>
        </a:p>
      </dsp:txBody>
      <dsp:txXfrm>
        <a:off x="5370315" y="477307"/>
        <a:ext cx="2304360" cy="2304641"/>
      </dsp:txXfrm>
    </dsp:sp>
    <dsp:sp modelId="{17E1894D-CDD9-442A-854D-F68B1B85FBDA}">
      <dsp:nvSpPr>
        <dsp:cNvPr id="0" name=""/>
        <dsp:cNvSpPr/>
      </dsp:nvSpPr>
      <dsp:spPr>
        <a:xfrm>
          <a:off x="6348624" y="2173742"/>
          <a:ext cx="3258856" cy="3259255"/>
        </a:xfrm>
        <a:prstGeom prst="ellipse">
          <a:avLst/>
        </a:prstGeom>
        <a:solidFill>
          <a:srgbClr val="FF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The payment of taxes is a form of fulfilment of the terms of the social contract, which is concluded between the state and the citizen and from which mutual obligations also derive.</a:t>
          </a:r>
          <a:endParaRPr lang="en-US" sz="1200" b="1" kern="1200" dirty="0">
            <a:solidFill>
              <a:schemeClr val="tx1"/>
            </a:solidFill>
          </a:endParaRPr>
        </a:p>
      </dsp:txBody>
      <dsp:txXfrm>
        <a:off x="6825872" y="2651049"/>
        <a:ext cx="2304360" cy="23046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8503E-A62D-415D-A69C-878399AF578D}">
      <dsp:nvSpPr>
        <dsp:cNvPr id="0" name=""/>
        <dsp:cNvSpPr/>
      </dsp:nvSpPr>
      <dsp:spPr>
        <a:xfrm>
          <a:off x="4151771" y="2627435"/>
          <a:ext cx="2735357" cy="2613854"/>
        </a:xfrm>
        <a:prstGeom prst="ellipse">
          <a:avLst/>
        </a:prstGeom>
        <a:blipFill dpi="0" rotWithShape="0">
          <a:blip xmlns:r="http://schemas.openxmlformats.org/officeDocument/2006/relationships" r:embed="rId1"/>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rPr>
            <a:t>Objectives of fiscal policy</a:t>
          </a:r>
          <a:endParaRPr lang="el-GR" sz="1800" b="1" kern="1200" dirty="0">
            <a:solidFill>
              <a:schemeClr val="bg1"/>
            </a:solidFill>
          </a:endParaRPr>
        </a:p>
      </dsp:txBody>
      <dsp:txXfrm>
        <a:off x="4552355" y="3010225"/>
        <a:ext cx="1934189" cy="1848274"/>
      </dsp:txXfrm>
    </dsp:sp>
    <dsp:sp modelId="{1555F09F-BEF7-4862-A381-CFCB1BB92CC8}">
      <dsp:nvSpPr>
        <dsp:cNvPr id="0" name=""/>
        <dsp:cNvSpPr/>
      </dsp:nvSpPr>
      <dsp:spPr>
        <a:xfrm rot="12900000">
          <a:off x="1612585" y="1763545"/>
          <a:ext cx="2928862" cy="921213"/>
        </a:xfrm>
        <a:prstGeom prst="leftArrow">
          <a:avLst>
            <a:gd name="adj1" fmla="val 60000"/>
            <a:gd name="adj2" fmla="val 50000"/>
          </a:avLst>
        </a:prstGeom>
        <a:solidFill>
          <a:srgbClr val="0066F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ECEF0C0-049E-4B11-8DA0-72DAC154FCBF}">
      <dsp:nvSpPr>
        <dsp:cNvPr id="0" name=""/>
        <dsp:cNvSpPr/>
      </dsp:nvSpPr>
      <dsp:spPr>
        <a:xfrm>
          <a:off x="342069" y="155904"/>
          <a:ext cx="3070711" cy="2456569"/>
        </a:xfrm>
        <a:prstGeom prst="roundRect">
          <a:avLst>
            <a:gd name="adj" fmla="val 10000"/>
          </a:avLst>
        </a:prstGeom>
        <a:solidFill>
          <a:srgbClr val="0066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Financing government expenditures in conjunction with fiscal policy.</a:t>
          </a:r>
          <a:endParaRPr lang="el-GR" sz="1400" b="1" kern="1200" dirty="0">
            <a:solidFill>
              <a:schemeClr val="tx1"/>
            </a:solidFill>
          </a:endParaRPr>
        </a:p>
      </dsp:txBody>
      <dsp:txXfrm>
        <a:off x="414019" y="227854"/>
        <a:ext cx="2926811" cy="2312669"/>
      </dsp:txXfrm>
    </dsp:sp>
    <dsp:sp modelId="{1B31DEDC-D710-49F0-8ABD-156990DB038A}">
      <dsp:nvSpPr>
        <dsp:cNvPr id="0" name=""/>
        <dsp:cNvSpPr/>
      </dsp:nvSpPr>
      <dsp:spPr>
        <a:xfrm rot="19500000">
          <a:off x="6497452" y="1763545"/>
          <a:ext cx="2928862" cy="921213"/>
        </a:xfrm>
        <a:prstGeom prst="lef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2945BA8-05C0-4400-BA26-1D3DB854696A}">
      <dsp:nvSpPr>
        <dsp:cNvPr id="0" name=""/>
        <dsp:cNvSpPr/>
      </dsp:nvSpPr>
      <dsp:spPr>
        <a:xfrm>
          <a:off x="7626120" y="155904"/>
          <a:ext cx="3070711" cy="2456569"/>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The redistribution of wealth which relates to the social form of the economy, aiming at reducing inequalities, since through taxes the socially vulnerable groups are strengthened with social benefits.</a:t>
          </a:r>
          <a:endParaRPr lang="el-GR" sz="1400" b="1" kern="1200" dirty="0">
            <a:solidFill>
              <a:schemeClr val="tx1"/>
            </a:solidFill>
          </a:endParaRPr>
        </a:p>
      </dsp:txBody>
      <dsp:txXfrm>
        <a:off x="7698070" y="227854"/>
        <a:ext cx="2926811" cy="23126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947AD-0E03-414A-A9CB-B83E10BBB372}">
      <dsp:nvSpPr>
        <dsp:cNvPr id="0" name=""/>
        <dsp:cNvSpPr/>
      </dsp:nvSpPr>
      <dsp:spPr>
        <a:xfrm>
          <a:off x="45" y="33558"/>
          <a:ext cx="4322551" cy="1729020"/>
        </a:xfrm>
        <a:prstGeom prst="rect">
          <a:avLst/>
        </a:prstGeom>
        <a:solidFill>
          <a:srgbClr val="FF3300"/>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chemeClr val="tx1"/>
              </a:solidFill>
            </a:rPr>
            <a:t>Direct taxes</a:t>
          </a:r>
          <a:endParaRPr lang="el-GR" sz="2300" b="1" kern="1200" dirty="0">
            <a:solidFill>
              <a:schemeClr val="tx1"/>
            </a:solidFill>
          </a:endParaRPr>
        </a:p>
      </dsp:txBody>
      <dsp:txXfrm>
        <a:off x="45" y="33558"/>
        <a:ext cx="4322551" cy="1729020"/>
      </dsp:txXfrm>
    </dsp:sp>
    <dsp:sp modelId="{1FA26C42-AEB5-4FC4-B8E3-DCDF6845F5F0}">
      <dsp:nvSpPr>
        <dsp:cNvPr id="0" name=""/>
        <dsp:cNvSpPr/>
      </dsp:nvSpPr>
      <dsp:spPr>
        <a:xfrm>
          <a:off x="45" y="1762579"/>
          <a:ext cx="4322551" cy="2854800"/>
        </a:xfrm>
        <a:prstGeom prst="rect">
          <a:avLst/>
        </a:prstGeom>
        <a:solidFill>
          <a:srgbClr val="FF3300">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en-GB" sz="1700" b="1" kern="1200" dirty="0">
              <a:solidFill>
                <a:schemeClr val="tx1"/>
              </a:solidFill>
            </a:rPr>
            <a:t>They are imposed on income &amp; property.</a:t>
          </a:r>
          <a:endParaRPr lang="el-GR" sz="1700" b="1" kern="1200" dirty="0">
            <a:solidFill>
              <a:schemeClr val="tx1"/>
            </a:solidFill>
          </a:endParaRPr>
        </a:p>
        <a:p>
          <a:pPr marL="171450" lvl="1" indent="-171450" algn="just" defTabSz="755650">
            <a:lnSpc>
              <a:spcPct val="90000"/>
            </a:lnSpc>
            <a:spcBef>
              <a:spcPct val="0"/>
            </a:spcBef>
            <a:spcAft>
              <a:spcPct val="15000"/>
            </a:spcAft>
            <a:buChar char="•"/>
          </a:pPr>
          <a:r>
            <a:rPr lang="en-GB" sz="1700" b="1" kern="1200" dirty="0"/>
            <a:t>Those who pay have a certain amount of income or are in a certain property situation e.g. income tax, real estate tax, inheritance tax, etc</a:t>
          </a:r>
          <a:r>
            <a:rPr lang="el-GR" sz="1700" b="1" kern="1200" dirty="0"/>
            <a:t>.</a:t>
          </a:r>
          <a:endParaRPr lang="el-GR" sz="1700" b="1" kern="1200" dirty="0">
            <a:solidFill>
              <a:schemeClr val="tx1"/>
            </a:solidFill>
          </a:endParaRPr>
        </a:p>
        <a:p>
          <a:pPr marL="171450" lvl="1" indent="-171450" algn="just" defTabSz="755650">
            <a:lnSpc>
              <a:spcPct val="90000"/>
            </a:lnSpc>
            <a:spcBef>
              <a:spcPct val="0"/>
            </a:spcBef>
            <a:spcAft>
              <a:spcPct val="15000"/>
            </a:spcAft>
            <a:buChar char="•"/>
          </a:pPr>
          <a:r>
            <a:rPr lang="en-GB" sz="1700" b="1" kern="1200" dirty="0">
              <a:solidFill>
                <a:schemeClr val="tx1"/>
              </a:solidFill>
            </a:rPr>
            <a:t>The burden is adjusted to the tax capacity of each one.</a:t>
          </a:r>
          <a:endParaRPr lang="el-GR" sz="1700" b="1" kern="1200" dirty="0">
            <a:solidFill>
              <a:schemeClr val="tx1"/>
            </a:solidFill>
          </a:endParaRPr>
        </a:p>
      </dsp:txBody>
      <dsp:txXfrm>
        <a:off x="45" y="1762579"/>
        <a:ext cx="4322551" cy="2854800"/>
      </dsp:txXfrm>
    </dsp:sp>
    <dsp:sp modelId="{87A3CF50-86C5-4A18-8A32-2BB65932F149}">
      <dsp:nvSpPr>
        <dsp:cNvPr id="0" name=""/>
        <dsp:cNvSpPr/>
      </dsp:nvSpPr>
      <dsp:spPr>
        <a:xfrm>
          <a:off x="4927799" y="31587"/>
          <a:ext cx="4322551" cy="1729020"/>
        </a:xfrm>
        <a:prstGeom prst="rect">
          <a:avLst/>
        </a:prstGeom>
        <a:solidFill>
          <a:srgbClr val="00FA71"/>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chemeClr val="tx1"/>
              </a:solidFill>
            </a:rPr>
            <a:t>Indirect taxes</a:t>
          </a:r>
          <a:r>
            <a:rPr lang="el-GR" sz="2300" b="1" kern="1200" dirty="0">
              <a:solidFill>
                <a:schemeClr val="tx1"/>
              </a:solidFill>
            </a:rPr>
            <a:t> </a:t>
          </a:r>
        </a:p>
      </dsp:txBody>
      <dsp:txXfrm>
        <a:off x="4927799" y="31587"/>
        <a:ext cx="4322551" cy="1729020"/>
      </dsp:txXfrm>
    </dsp:sp>
    <dsp:sp modelId="{6E82C62D-B861-45A9-BFB9-0D77C7A77118}">
      <dsp:nvSpPr>
        <dsp:cNvPr id="0" name=""/>
        <dsp:cNvSpPr/>
      </dsp:nvSpPr>
      <dsp:spPr>
        <a:xfrm>
          <a:off x="4927754" y="1762579"/>
          <a:ext cx="4322551" cy="2854800"/>
        </a:xfrm>
        <a:prstGeom prst="rect">
          <a:avLst/>
        </a:prstGeom>
        <a:solidFill>
          <a:srgbClr val="00FA71">
            <a:alpha val="90000"/>
          </a:srgb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en-GB" sz="1700" b="1" kern="1200" dirty="0">
              <a:solidFill>
                <a:schemeClr val="tx1"/>
              </a:solidFill>
            </a:rPr>
            <a:t>They are imposed on consumer products e.g. VAT</a:t>
          </a:r>
          <a:endParaRPr lang="el-GR" sz="1700" b="1" kern="1200" dirty="0">
            <a:solidFill>
              <a:schemeClr val="tx1"/>
            </a:solidFill>
          </a:endParaRPr>
        </a:p>
        <a:p>
          <a:pPr marL="171450" lvl="1" indent="-171450" algn="just" defTabSz="755650">
            <a:lnSpc>
              <a:spcPct val="90000"/>
            </a:lnSpc>
            <a:spcBef>
              <a:spcPct val="0"/>
            </a:spcBef>
            <a:spcAft>
              <a:spcPct val="15000"/>
            </a:spcAft>
            <a:buChar char="•"/>
          </a:pPr>
          <a:r>
            <a:rPr lang="en-GB" sz="1700" b="1" kern="1200" dirty="0">
              <a:solidFill>
                <a:schemeClr val="tx1"/>
              </a:solidFill>
            </a:rPr>
            <a:t>Lower incomes are mostly affected.</a:t>
          </a:r>
          <a:endParaRPr lang="el-GR" sz="1700" b="1" kern="1200" dirty="0">
            <a:solidFill>
              <a:schemeClr val="tx1"/>
            </a:solidFill>
          </a:endParaRPr>
        </a:p>
        <a:p>
          <a:pPr marL="171450" lvl="1" indent="-171450" algn="just" defTabSz="755650">
            <a:lnSpc>
              <a:spcPct val="90000"/>
            </a:lnSpc>
            <a:spcBef>
              <a:spcPct val="0"/>
            </a:spcBef>
            <a:spcAft>
              <a:spcPct val="15000"/>
            </a:spcAft>
            <a:buChar char="•"/>
          </a:pPr>
          <a:endParaRPr lang="el-GR" sz="1700" b="1" kern="1200" dirty="0">
            <a:solidFill>
              <a:schemeClr val="tx1"/>
            </a:solidFill>
          </a:endParaRPr>
        </a:p>
      </dsp:txBody>
      <dsp:txXfrm>
        <a:off x="4927754" y="1762579"/>
        <a:ext cx="4322551"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6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D582-9B57-8849-F82E-BE2789F524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81DF7D-13AD-1AA8-71BA-246AA14BFD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A63E51-89BA-A812-E13B-5A8F7CA96EFB}"/>
              </a:ext>
            </a:extLst>
          </p:cNvPr>
          <p:cNvSpPr>
            <a:spLocks noGrp="1"/>
          </p:cNvSpPr>
          <p:nvPr>
            <p:ph type="dt" sz="half" idx="10"/>
          </p:nvPr>
        </p:nvSpPr>
        <p:spPr/>
        <p:txBody>
          <a:bodyPr/>
          <a:lstStyle/>
          <a:p>
            <a:fld id="{F3DFE698-611D-4600-89C9-E80628BCE75B}" type="datetimeFigureOut">
              <a:rPr lang="en-GB" smtClean="0"/>
              <a:t>17/05/2022</a:t>
            </a:fld>
            <a:endParaRPr lang="en-GB"/>
          </a:p>
        </p:txBody>
      </p:sp>
      <p:sp>
        <p:nvSpPr>
          <p:cNvPr id="5" name="Footer Placeholder 4">
            <a:extLst>
              <a:ext uri="{FF2B5EF4-FFF2-40B4-BE49-F238E27FC236}">
                <a16:creationId xmlns:a16="http://schemas.microsoft.com/office/drawing/2014/main" id="{8D7F73BB-CEA7-78EC-2C02-742A42067F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B463D1-30DB-964B-FE67-4C8D0BF8E450}"/>
              </a:ext>
            </a:extLst>
          </p:cNvPr>
          <p:cNvSpPr>
            <a:spLocks noGrp="1"/>
          </p:cNvSpPr>
          <p:nvPr>
            <p:ph type="sldNum" sz="quarter" idx="12"/>
          </p:nvPr>
        </p:nvSpPr>
        <p:spPr/>
        <p:txBody>
          <a:bodyPr/>
          <a:lstStyle/>
          <a:p>
            <a:fld id="{DFA21BA0-B530-45FD-A561-12199228F1B5}" type="slidenum">
              <a:rPr lang="en-GB" smtClean="0"/>
              <a:t>‹#›</a:t>
            </a:fld>
            <a:endParaRPr lang="en-GB"/>
          </a:p>
        </p:txBody>
      </p:sp>
    </p:spTree>
    <p:extLst>
      <p:ext uri="{BB962C8B-B14F-4D97-AF65-F5344CB8AC3E}">
        <p14:creationId xmlns:p14="http://schemas.microsoft.com/office/powerpoint/2010/main" val="292618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7859-6AEB-4D3B-CF2E-AC092B1D96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1EBD0C-4C92-4A28-359B-42899DAACB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3205D3-FB40-599B-1602-E2F9169E6E01}"/>
              </a:ext>
            </a:extLst>
          </p:cNvPr>
          <p:cNvSpPr>
            <a:spLocks noGrp="1"/>
          </p:cNvSpPr>
          <p:nvPr>
            <p:ph type="dt" sz="half" idx="10"/>
          </p:nvPr>
        </p:nvSpPr>
        <p:spPr/>
        <p:txBody>
          <a:bodyPr/>
          <a:lstStyle/>
          <a:p>
            <a:fld id="{F3DFE698-611D-4600-89C9-E80628BCE75B}" type="datetimeFigureOut">
              <a:rPr lang="en-GB" smtClean="0"/>
              <a:t>17/05/2022</a:t>
            </a:fld>
            <a:endParaRPr lang="en-GB"/>
          </a:p>
        </p:txBody>
      </p:sp>
      <p:sp>
        <p:nvSpPr>
          <p:cNvPr id="5" name="Footer Placeholder 4">
            <a:extLst>
              <a:ext uri="{FF2B5EF4-FFF2-40B4-BE49-F238E27FC236}">
                <a16:creationId xmlns:a16="http://schemas.microsoft.com/office/drawing/2014/main" id="{3A443B39-A7C8-4380-5FC7-23937149C3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E27DF1-4008-4651-15D9-74C03712EFE3}"/>
              </a:ext>
            </a:extLst>
          </p:cNvPr>
          <p:cNvSpPr>
            <a:spLocks noGrp="1"/>
          </p:cNvSpPr>
          <p:nvPr>
            <p:ph type="sldNum" sz="quarter" idx="12"/>
          </p:nvPr>
        </p:nvSpPr>
        <p:spPr/>
        <p:txBody>
          <a:bodyPr/>
          <a:lstStyle/>
          <a:p>
            <a:fld id="{DFA21BA0-B530-45FD-A561-12199228F1B5}" type="slidenum">
              <a:rPr lang="en-GB" smtClean="0"/>
              <a:t>‹#›</a:t>
            </a:fld>
            <a:endParaRPr lang="en-GB"/>
          </a:p>
        </p:txBody>
      </p:sp>
    </p:spTree>
    <p:extLst>
      <p:ext uri="{BB962C8B-B14F-4D97-AF65-F5344CB8AC3E}">
        <p14:creationId xmlns:p14="http://schemas.microsoft.com/office/powerpoint/2010/main" val="179863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AD2111-ECD3-4F55-52AA-9F3C474CB0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17309A-8365-1BC8-C8D2-3C6327A280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EC46D7-858C-749D-B7E6-76955198D804}"/>
              </a:ext>
            </a:extLst>
          </p:cNvPr>
          <p:cNvSpPr>
            <a:spLocks noGrp="1"/>
          </p:cNvSpPr>
          <p:nvPr>
            <p:ph type="dt" sz="half" idx="10"/>
          </p:nvPr>
        </p:nvSpPr>
        <p:spPr/>
        <p:txBody>
          <a:bodyPr/>
          <a:lstStyle/>
          <a:p>
            <a:fld id="{F3DFE698-611D-4600-89C9-E80628BCE75B}" type="datetimeFigureOut">
              <a:rPr lang="en-GB" smtClean="0"/>
              <a:t>17/05/2022</a:t>
            </a:fld>
            <a:endParaRPr lang="en-GB"/>
          </a:p>
        </p:txBody>
      </p:sp>
      <p:sp>
        <p:nvSpPr>
          <p:cNvPr id="5" name="Footer Placeholder 4">
            <a:extLst>
              <a:ext uri="{FF2B5EF4-FFF2-40B4-BE49-F238E27FC236}">
                <a16:creationId xmlns:a16="http://schemas.microsoft.com/office/drawing/2014/main" id="{C8B9ABEF-25B6-5419-A5D7-FC55DCA88B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75060B-04DA-2161-920A-354676959528}"/>
              </a:ext>
            </a:extLst>
          </p:cNvPr>
          <p:cNvSpPr>
            <a:spLocks noGrp="1"/>
          </p:cNvSpPr>
          <p:nvPr>
            <p:ph type="sldNum" sz="quarter" idx="12"/>
          </p:nvPr>
        </p:nvSpPr>
        <p:spPr/>
        <p:txBody>
          <a:bodyPr/>
          <a:lstStyle/>
          <a:p>
            <a:fld id="{DFA21BA0-B530-45FD-A561-12199228F1B5}" type="slidenum">
              <a:rPr lang="en-GB" smtClean="0"/>
              <a:t>‹#›</a:t>
            </a:fld>
            <a:endParaRPr lang="en-GB"/>
          </a:p>
        </p:txBody>
      </p:sp>
    </p:spTree>
    <p:extLst>
      <p:ext uri="{BB962C8B-B14F-4D97-AF65-F5344CB8AC3E}">
        <p14:creationId xmlns:p14="http://schemas.microsoft.com/office/powerpoint/2010/main" val="389235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DEB6-D5D5-61E0-6E1D-F980493D8A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7FE9E7-615F-0907-CCF2-9C20D473C1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2EA48F-BD2B-B27F-BCDA-4D8B0DCE40FA}"/>
              </a:ext>
            </a:extLst>
          </p:cNvPr>
          <p:cNvSpPr>
            <a:spLocks noGrp="1"/>
          </p:cNvSpPr>
          <p:nvPr>
            <p:ph type="dt" sz="half" idx="10"/>
          </p:nvPr>
        </p:nvSpPr>
        <p:spPr/>
        <p:txBody>
          <a:bodyPr/>
          <a:lstStyle/>
          <a:p>
            <a:fld id="{F3DFE698-611D-4600-89C9-E80628BCE75B}" type="datetimeFigureOut">
              <a:rPr lang="en-GB" smtClean="0"/>
              <a:t>17/05/2022</a:t>
            </a:fld>
            <a:endParaRPr lang="en-GB"/>
          </a:p>
        </p:txBody>
      </p:sp>
      <p:sp>
        <p:nvSpPr>
          <p:cNvPr id="5" name="Footer Placeholder 4">
            <a:extLst>
              <a:ext uri="{FF2B5EF4-FFF2-40B4-BE49-F238E27FC236}">
                <a16:creationId xmlns:a16="http://schemas.microsoft.com/office/drawing/2014/main" id="{F0C35FAE-BCD7-1AFB-4957-3FD011744D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A5F560-61BF-2790-EEDA-BAE446E640ED}"/>
              </a:ext>
            </a:extLst>
          </p:cNvPr>
          <p:cNvSpPr>
            <a:spLocks noGrp="1"/>
          </p:cNvSpPr>
          <p:nvPr>
            <p:ph type="sldNum" sz="quarter" idx="12"/>
          </p:nvPr>
        </p:nvSpPr>
        <p:spPr/>
        <p:txBody>
          <a:bodyPr/>
          <a:lstStyle/>
          <a:p>
            <a:fld id="{DFA21BA0-B530-45FD-A561-12199228F1B5}" type="slidenum">
              <a:rPr lang="en-GB" smtClean="0"/>
              <a:t>‹#›</a:t>
            </a:fld>
            <a:endParaRPr lang="en-GB"/>
          </a:p>
        </p:txBody>
      </p:sp>
    </p:spTree>
    <p:extLst>
      <p:ext uri="{BB962C8B-B14F-4D97-AF65-F5344CB8AC3E}">
        <p14:creationId xmlns:p14="http://schemas.microsoft.com/office/powerpoint/2010/main" val="365221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0D53-7D24-1275-2968-FE17D02BDF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FB1CD5-F3A3-C381-683E-20489E45E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A4AC0C-9AEA-5834-27EB-778D4960590E}"/>
              </a:ext>
            </a:extLst>
          </p:cNvPr>
          <p:cNvSpPr>
            <a:spLocks noGrp="1"/>
          </p:cNvSpPr>
          <p:nvPr>
            <p:ph type="dt" sz="half" idx="10"/>
          </p:nvPr>
        </p:nvSpPr>
        <p:spPr/>
        <p:txBody>
          <a:bodyPr/>
          <a:lstStyle/>
          <a:p>
            <a:fld id="{F3DFE698-611D-4600-89C9-E80628BCE75B}" type="datetimeFigureOut">
              <a:rPr lang="en-GB" smtClean="0"/>
              <a:t>17/05/2022</a:t>
            </a:fld>
            <a:endParaRPr lang="en-GB"/>
          </a:p>
        </p:txBody>
      </p:sp>
      <p:sp>
        <p:nvSpPr>
          <p:cNvPr id="5" name="Footer Placeholder 4">
            <a:extLst>
              <a:ext uri="{FF2B5EF4-FFF2-40B4-BE49-F238E27FC236}">
                <a16:creationId xmlns:a16="http://schemas.microsoft.com/office/drawing/2014/main" id="{88D4B7BE-7897-704B-785F-CE4E1E3EF3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7F175E-369E-4861-94A5-A25B005F7E00}"/>
              </a:ext>
            </a:extLst>
          </p:cNvPr>
          <p:cNvSpPr>
            <a:spLocks noGrp="1"/>
          </p:cNvSpPr>
          <p:nvPr>
            <p:ph type="sldNum" sz="quarter" idx="12"/>
          </p:nvPr>
        </p:nvSpPr>
        <p:spPr/>
        <p:txBody>
          <a:bodyPr/>
          <a:lstStyle/>
          <a:p>
            <a:fld id="{DFA21BA0-B530-45FD-A561-12199228F1B5}" type="slidenum">
              <a:rPr lang="en-GB" smtClean="0"/>
              <a:t>‹#›</a:t>
            </a:fld>
            <a:endParaRPr lang="en-GB"/>
          </a:p>
        </p:txBody>
      </p:sp>
    </p:spTree>
    <p:extLst>
      <p:ext uri="{BB962C8B-B14F-4D97-AF65-F5344CB8AC3E}">
        <p14:creationId xmlns:p14="http://schemas.microsoft.com/office/powerpoint/2010/main" val="266112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5933-69C2-1D49-7A17-E450374B24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9566E6-AB06-386E-D1FF-987F028B8A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342B8E-7E47-F108-4AB1-65F1E7CC6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478660-3B06-5A74-7313-B272D07AFF4C}"/>
              </a:ext>
            </a:extLst>
          </p:cNvPr>
          <p:cNvSpPr>
            <a:spLocks noGrp="1"/>
          </p:cNvSpPr>
          <p:nvPr>
            <p:ph type="dt" sz="half" idx="10"/>
          </p:nvPr>
        </p:nvSpPr>
        <p:spPr/>
        <p:txBody>
          <a:bodyPr/>
          <a:lstStyle/>
          <a:p>
            <a:fld id="{F3DFE698-611D-4600-89C9-E80628BCE75B}" type="datetimeFigureOut">
              <a:rPr lang="en-GB" smtClean="0"/>
              <a:t>17/05/2022</a:t>
            </a:fld>
            <a:endParaRPr lang="en-GB"/>
          </a:p>
        </p:txBody>
      </p:sp>
      <p:sp>
        <p:nvSpPr>
          <p:cNvPr id="6" name="Footer Placeholder 5">
            <a:extLst>
              <a:ext uri="{FF2B5EF4-FFF2-40B4-BE49-F238E27FC236}">
                <a16:creationId xmlns:a16="http://schemas.microsoft.com/office/drawing/2014/main" id="{D86FD621-FCA4-156F-FEB2-83E7E65171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89F447-7083-26AA-F95F-44585938B5A3}"/>
              </a:ext>
            </a:extLst>
          </p:cNvPr>
          <p:cNvSpPr>
            <a:spLocks noGrp="1"/>
          </p:cNvSpPr>
          <p:nvPr>
            <p:ph type="sldNum" sz="quarter" idx="12"/>
          </p:nvPr>
        </p:nvSpPr>
        <p:spPr/>
        <p:txBody>
          <a:bodyPr/>
          <a:lstStyle/>
          <a:p>
            <a:fld id="{DFA21BA0-B530-45FD-A561-12199228F1B5}" type="slidenum">
              <a:rPr lang="en-GB" smtClean="0"/>
              <a:t>‹#›</a:t>
            </a:fld>
            <a:endParaRPr lang="en-GB"/>
          </a:p>
        </p:txBody>
      </p:sp>
    </p:spTree>
    <p:extLst>
      <p:ext uri="{BB962C8B-B14F-4D97-AF65-F5344CB8AC3E}">
        <p14:creationId xmlns:p14="http://schemas.microsoft.com/office/powerpoint/2010/main" val="352174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B5C06-332F-8460-CD73-4CBDDC33D5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1602AB-CC01-5028-B952-1EFEF5C50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D571D-8519-39DC-8539-C348899CAF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4EC0A9-4E81-AE3F-A291-78F502CC4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6AEDB-0434-662D-5F58-EA4B6D3177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E714B6-5647-5E7B-6673-D2D28DD0FC5E}"/>
              </a:ext>
            </a:extLst>
          </p:cNvPr>
          <p:cNvSpPr>
            <a:spLocks noGrp="1"/>
          </p:cNvSpPr>
          <p:nvPr>
            <p:ph type="dt" sz="half" idx="10"/>
          </p:nvPr>
        </p:nvSpPr>
        <p:spPr/>
        <p:txBody>
          <a:bodyPr/>
          <a:lstStyle/>
          <a:p>
            <a:fld id="{F3DFE698-611D-4600-89C9-E80628BCE75B}" type="datetimeFigureOut">
              <a:rPr lang="en-GB" smtClean="0"/>
              <a:t>17/05/2022</a:t>
            </a:fld>
            <a:endParaRPr lang="en-GB"/>
          </a:p>
        </p:txBody>
      </p:sp>
      <p:sp>
        <p:nvSpPr>
          <p:cNvPr id="8" name="Footer Placeholder 7">
            <a:extLst>
              <a:ext uri="{FF2B5EF4-FFF2-40B4-BE49-F238E27FC236}">
                <a16:creationId xmlns:a16="http://schemas.microsoft.com/office/drawing/2014/main" id="{0B65A037-4909-80E9-47EE-B42DA00E4B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7AD331-CE49-FDD1-DB3E-69224AB4477A}"/>
              </a:ext>
            </a:extLst>
          </p:cNvPr>
          <p:cNvSpPr>
            <a:spLocks noGrp="1"/>
          </p:cNvSpPr>
          <p:nvPr>
            <p:ph type="sldNum" sz="quarter" idx="12"/>
          </p:nvPr>
        </p:nvSpPr>
        <p:spPr/>
        <p:txBody>
          <a:bodyPr/>
          <a:lstStyle/>
          <a:p>
            <a:fld id="{DFA21BA0-B530-45FD-A561-12199228F1B5}" type="slidenum">
              <a:rPr lang="en-GB" smtClean="0"/>
              <a:t>‹#›</a:t>
            </a:fld>
            <a:endParaRPr lang="en-GB"/>
          </a:p>
        </p:txBody>
      </p:sp>
    </p:spTree>
    <p:extLst>
      <p:ext uri="{BB962C8B-B14F-4D97-AF65-F5344CB8AC3E}">
        <p14:creationId xmlns:p14="http://schemas.microsoft.com/office/powerpoint/2010/main" val="255724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81E8-B3A7-9B7D-DEC2-5CF5FA6970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740FEE-99B9-619C-B0C6-CCDB5C6CE89F}"/>
              </a:ext>
            </a:extLst>
          </p:cNvPr>
          <p:cNvSpPr>
            <a:spLocks noGrp="1"/>
          </p:cNvSpPr>
          <p:nvPr>
            <p:ph type="dt" sz="half" idx="10"/>
          </p:nvPr>
        </p:nvSpPr>
        <p:spPr/>
        <p:txBody>
          <a:bodyPr/>
          <a:lstStyle/>
          <a:p>
            <a:fld id="{F3DFE698-611D-4600-89C9-E80628BCE75B}" type="datetimeFigureOut">
              <a:rPr lang="en-GB" smtClean="0"/>
              <a:t>17/05/2022</a:t>
            </a:fld>
            <a:endParaRPr lang="en-GB"/>
          </a:p>
        </p:txBody>
      </p:sp>
      <p:sp>
        <p:nvSpPr>
          <p:cNvPr id="4" name="Footer Placeholder 3">
            <a:extLst>
              <a:ext uri="{FF2B5EF4-FFF2-40B4-BE49-F238E27FC236}">
                <a16:creationId xmlns:a16="http://schemas.microsoft.com/office/drawing/2014/main" id="{8F9AC2F6-43B1-F553-CF94-348817624D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CFB3B6-BC5C-0233-7777-ADAF28271DD8}"/>
              </a:ext>
            </a:extLst>
          </p:cNvPr>
          <p:cNvSpPr>
            <a:spLocks noGrp="1"/>
          </p:cNvSpPr>
          <p:nvPr>
            <p:ph type="sldNum" sz="quarter" idx="12"/>
          </p:nvPr>
        </p:nvSpPr>
        <p:spPr/>
        <p:txBody>
          <a:bodyPr/>
          <a:lstStyle/>
          <a:p>
            <a:fld id="{DFA21BA0-B530-45FD-A561-12199228F1B5}" type="slidenum">
              <a:rPr lang="en-GB" smtClean="0"/>
              <a:t>‹#›</a:t>
            </a:fld>
            <a:endParaRPr lang="en-GB"/>
          </a:p>
        </p:txBody>
      </p:sp>
    </p:spTree>
    <p:extLst>
      <p:ext uri="{BB962C8B-B14F-4D97-AF65-F5344CB8AC3E}">
        <p14:creationId xmlns:p14="http://schemas.microsoft.com/office/powerpoint/2010/main" val="336228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250196-9356-7F42-4895-ECFE46A0D0A7}"/>
              </a:ext>
            </a:extLst>
          </p:cNvPr>
          <p:cNvSpPr>
            <a:spLocks noGrp="1"/>
          </p:cNvSpPr>
          <p:nvPr>
            <p:ph type="dt" sz="half" idx="10"/>
          </p:nvPr>
        </p:nvSpPr>
        <p:spPr/>
        <p:txBody>
          <a:bodyPr/>
          <a:lstStyle/>
          <a:p>
            <a:fld id="{F3DFE698-611D-4600-89C9-E80628BCE75B}" type="datetimeFigureOut">
              <a:rPr lang="en-GB" smtClean="0"/>
              <a:t>17/05/2022</a:t>
            </a:fld>
            <a:endParaRPr lang="en-GB"/>
          </a:p>
        </p:txBody>
      </p:sp>
      <p:sp>
        <p:nvSpPr>
          <p:cNvPr id="3" name="Footer Placeholder 2">
            <a:extLst>
              <a:ext uri="{FF2B5EF4-FFF2-40B4-BE49-F238E27FC236}">
                <a16:creationId xmlns:a16="http://schemas.microsoft.com/office/drawing/2014/main" id="{5BA8B7AA-C0F0-37C5-0317-6DFBA979E2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445BF5-60CA-F7C0-D342-E64D8FFAB949}"/>
              </a:ext>
            </a:extLst>
          </p:cNvPr>
          <p:cNvSpPr>
            <a:spLocks noGrp="1"/>
          </p:cNvSpPr>
          <p:nvPr>
            <p:ph type="sldNum" sz="quarter" idx="12"/>
          </p:nvPr>
        </p:nvSpPr>
        <p:spPr/>
        <p:txBody>
          <a:bodyPr/>
          <a:lstStyle/>
          <a:p>
            <a:fld id="{DFA21BA0-B530-45FD-A561-12199228F1B5}" type="slidenum">
              <a:rPr lang="en-GB" smtClean="0"/>
              <a:t>‹#›</a:t>
            </a:fld>
            <a:endParaRPr lang="en-GB"/>
          </a:p>
        </p:txBody>
      </p:sp>
    </p:spTree>
    <p:extLst>
      <p:ext uri="{BB962C8B-B14F-4D97-AF65-F5344CB8AC3E}">
        <p14:creationId xmlns:p14="http://schemas.microsoft.com/office/powerpoint/2010/main" val="96526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BAF37-E2AA-D0D5-1D84-4C4FF17DA1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06879B-CBEE-1CC8-7409-7498D0BE6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9A75A1-BD5F-C2D2-B170-7B2CD015C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39B60-41AC-3A75-B65C-7181CC80A0B1}"/>
              </a:ext>
            </a:extLst>
          </p:cNvPr>
          <p:cNvSpPr>
            <a:spLocks noGrp="1"/>
          </p:cNvSpPr>
          <p:nvPr>
            <p:ph type="dt" sz="half" idx="10"/>
          </p:nvPr>
        </p:nvSpPr>
        <p:spPr/>
        <p:txBody>
          <a:bodyPr/>
          <a:lstStyle/>
          <a:p>
            <a:fld id="{F3DFE698-611D-4600-89C9-E80628BCE75B}" type="datetimeFigureOut">
              <a:rPr lang="en-GB" smtClean="0"/>
              <a:t>17/05/2022</a:t>
            </a:fld>
            <a:endParaRPr lang="en-GB"/>
          </a:p>
        </p:txBody>
      </p:sp>
      <p:sp>
        <p:nvSpPr>
          <p:cNvPr id="6" name="Footer Placeholder 5">
            <a:extLst>
              <a:ext uri="{FF2B5EF4-FFF2-40B4-BE49-F238E27FC236}">
                <a16:creationId xmlns:a16="http://schemas.microsoft.com/office/drawing/2014/main" id="{AD2E0F5E-001E-E0CB-88DE-1E5870AE9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2B22A2-805C-B22C-71CC-2492F69BF383}"/>
              </a:ext>
            </a:extLst>
          </p:cNvPr>
          <p:cNvSpPr>
            <a:spLocks noGrp="1"/>
          </p:cNvSpPr>
          <p:nvPr>
            <p:ph type="sldNum" sz="quarter" idx="12"/>
          </p:nvPr>
        </p:nvSpPr>
        <p:spPr/>
        <p:txBody>
          <a:bodyPr/>
          <a:lstStyle/>
          <a:p>
            <a:fld id="{DFA21BA0-B530-45FD-A561-12199228F1B5}" type="slidenum">
              <a:rPr lang="en-GB" smtClean="0"/>
              <a:t>‹#›</a:t>
            </a:fld>
            <a:endParaRPr lang="en-GB"/>
          </a:p>
        </p:txBody>
      </p:sp>
    </p:spTree>
    <p:extLst>
      <p:ext uri="{BB962C8B-B14F-4D97-AF65-F5344CB8AC3E}">
        <p14:creationId xmlns:p14="http://schemas.microsoft.com/office/powerpoint/2010/main" val="375884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AFE8-9F11-418F-039B-10E421DC9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B221EF-7505-D1AB-BED8-D89594908C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710CA6A-9062-A82D-AA31-C63DBF428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CB49F-3595-840A-5AD5-8FE1A0B9B8FF}"/>
              </a:ext>
            </a:extLst>
          </p:cNvPr>
          <p:cNvSpPr>
            <a:spLocks noGrp="1"/>
          </p:cNvSpPr>
          <p:nvPr>
            <p:ph type="dt" sz="half" idx="10"/>
          </p:nvPr>
        </p:nvSpPr>
        <p:spPr/>
        <p:txBody>
          <a:bodyPr/>
          <a:lstStyle/>
          <a:p>
            <a:fld id="{F3DFE698-611D-4600-89C9-E80628BCE75B}" type="datetimeFigureOut">
              <a:rPr lang="en-GB" smtClean="0"/>
              <a:t>17/05/2022</a:t>
            </a:fld>
            <a:endParaRPr lang="en-GB"/>
          </a:p>
        </p:txBody>
      </p:sp>
      <p:sp>
        <p:nvSpPr>
          <p:cNvPr id="6" name="Footer Placeholder 5">
            <a:extLst>
              <a:ext uri="{FF2B5EF4-FFF2-40B4-BE49-F238E27FC236}">
                <a16:creationId xmlns:a16="http://schemas.microsoft.com/office/drawing/2014/main" id="{CA1333A3-3256-A2A7-BF53-9CA183C0AB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D604B4-1665-A8BA-9107-2F0B657BA9B8}"/>
              </a:ext>
            </a:extLst>
          </p:cNvPr>
          <p:cNvSpPr>
            <a:spLocks noGrp="1"/>
          </p:cNvSpPr>
          <p:nvPr>
            <p:ph type="sldNum" sz="quarter" idx="12"/>
          </p:nvPr>
        </p:nvSpPr>
        <p:spPr/>
        <p:txBody>
          <a:bodyPr/>
          <a:lstStyle/>
          <a:p>
            <a:fld id="{DFA21BA0-B530-45FD-A561-12199228F1B5}" type="slidenum">
              <a:rPr lang="en-GB" smtClean="0"/>
              <a:t>‹#›</a:t>
            </a:fld>
            <a:endParaRPr lang="en-GB"/>
          </a:p>
        </p:txBody>
      </p:sp>
    </p:spTree>
    <p:extLst>
      <p:ext uri="{BB962C8B-B14F-4D97-AF65-F5344CB8AC3E}">
        <p14:creationId xmlns:p14="http://schemas.microsoft.com/office/powerpoint/2010/main" val="84502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4CDF5D-E51E-5CA6-651A-D8B811F15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B6B3A9-B392-BC3A-EC90-C04D71168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1A1B7B-3E77-5A73-2256-285401E09E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FE698-611D-4600-89C9-E80628BCE75B}" type="datetimeFigureOut">
              <a:rPr lang="en-GB" smtClean="0"/>
              <a:t>17/05/2022</a:t>
            </a:fld>
            <a:endParaRPr lang="en-GB"/>
          </a:p>
        </p:txBody>
      </p:sp>
      <p:sp>
        <p:nvSpPr>
          <p:cNvPr id="5" name="Footer Placeholder 4">
            <a:extLst>
              <a:ext uri="{FF2B5EF4-FFF2-40B4-BE49-F238E27FC236}">
                <a16:creationId xmlns:a16="http://schemas.microsoft.com/office/drawing/2014/main" id="{621B6C97-670E-240D-8444-A9C427727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247BEC-1F30-8A0F-34C6-D9703DC62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21BA0-B530-45FD-A561-12199228F1B5}" type="slidenum">
              <a:rPr lang="en-GB" smtClean="0"/>
              <a:t>‹#›</a:t>
            </a:fld>
            <a:endParaRPr lang="en-GB"/>
          </a:p>
        </p:txBody>
      </p:sp>
    </p:spTree>
    <p:extLst>
      <p:ext uri="{BB962C8B-B14F-4D97-AF65-F5344CB8AC3E}">
        <p14:creationId xmlns:p14="http://schemas.microsoft.com/office/powerpoint/2010/main" val="1819516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C8F671-E4B4-47F0-8C4F-AB10112B406F}"/>
              </a:ext>
            </a:extLst>
          </p:cNvPr>
          <p:cNvSpPr txBox="1"/>
          <p:nvPr/>
        </p:nvSpPr>
        <p:spPr>
          <a:xfrm>
            <a:off x="73152" y="0"/>
            <a:ext cx="12192000" cy="461665"/>
          </a:xfrm>
          <a:prstGeom prst="rect">
            <a:avLst/>
          </a:prstGeom>
          <a:noFill/>
        </p:spPr>
        <p:txBody>
          <a:bodyPr wrap="square">
            <a:spAutoFit/>
          </a:bodyPr>
          <a:lstStyle/>
          <a:p>
            <a:pPr algn="ctr"/>
            <a:r>
              <a:rPr lang="en-US" sz="2400" b="1" dirty="0">
                <a:solidFill>
                  <a:srgbClr val="0000FF"/>
                </a:solidFill>
              </a:rPr>
              <a:t>Tax havens: International tax avoidance and evasion</a:t>
            </a:r>
            <a:r>
              <a:rPr lang="el-GR" sz="2400" b="1" dirty="0">
                <a:solidFill>
                  <a:srgbClr val="0000FF"/>
                </a:solidFill>
              </a:rPr>
              <a:t> </a:t>
            </a:r>
            <a:endParaRPr lang="en-US" sz="2400" b="1" dirty="0">
              <a:solidFill>
                <a:srgbClr val="0000FF"/>
              </a:solidFill>
            </a:endParaRPr>
          </a:p>
        </p:txBody>
      </p:sp>
      <p:pic>
        <p:nvPicPr>
          <p:cNvPr id="3" name="Picture 2">
            <a:extLst>
              <a:ext uri="{FF2B5EF4-FFF2-40B4-BE49-F238E27FC236}">
                <a16:creationId xmlns:a16="http://schemas.microsoft.com/office/drawing/2014/main" id="{26E8C9D0-16DC-46EC-A11C-C849FC891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 y="20520"/>
            <a:ext cx="1299601" cy="1211687"/>
          </a:xfrm>
          <a:prstGeom prst="rect">
            <a:avLst/>
          </a:prstGeom>
        </p:spPr>
      </p:pic>
      <p:sp>
        <p:nvSpPr>
          <p:cNvPr id="6" name="TextBox 5">
            <a:extLst>
              <a:ext uri="{FF2B5EF4-FFF2-40B4-BE49-F238E27FC236}">
                <a16:creationId xmlns:a16="http://schemas.microsoft.com/office/drawing/2014/main" id="{6911F475-1F95-495A-9255-696F1E12A45A}"/>
              </a:ext>
            </a:extLst>
          </p:cNvPr>
          <p:cNvSpPr txBox="1"/>
          <p:nvPr/>
        </p:nvSpPr>
        <p:spPr>
          <a:xfrm>
            <a:off x="-20900" y="385270"/>
            <a:ext cx="12155423" cy="430887"/>
          </a:xfrm>
          <a:prstGeom prst="rect">
            <a:avLst/>
          </a:prstGeom>
          <a:noFill/>
        </p:spPr>
        <p:txBody>
          <a:bodyPr wrap="square">
            <a:spAutoFit/>
          </a:bodyPr>
          <a:lstStyle/>
          <a:p>
            <a:pPr algn="ctr"/>
            <a:r>
              <a:rPr lang="en-US" sz="2200" b="1" dirty="0">
                <a:solidFill>
                  <a:srgbClr val="FA3000"/>
                </a:solidFill>
              </a:rPr>
              <a:t>1.1. </a:t>
            </a:r>
            <a:r>
              <a:rPr lang="en-GB" sz="2200" b="1" dirty="0">
                <a:solidFill>
                  <a:srgbClr val="FA3000"/>
                </a:solidFill>
              </a:rPr>
              <a:t>What are tax havens?</a:t>
            </a:r>
            <a:endParaRPr lang="en-US" sz="2200" b="1" dirty="0">
              <a:solidFill>
                <a:srgbClr val="FA3000"/>
              </a:solidFill>
            </a:endParaRPr>
          </a:p>
        </p:txBody>
      </p:sp>
      <p:graphicFrame>
        <p:nvGraphicFramePr>
          <p:cNvPr id="7" name="3 - Διάγραμμα">
            <a:extLst>
              <a:ext uri="{FF2B5EF4-FFF2-40B4-BE49-F238E27FC236}">
                <a16:creationId xmlns:a16="http://schemas.microsoft.com/office/drawing/2014/main" id="{9CF20A03-02F8-4F43-9B7D-D1D600C23B85}"/>
              </a:ext>
            </a:extLst>
          </p:cNvPr>
          <p:cNvGraphicFramePr/>
          <p:nvPr/>
        </p:nvGraphicFramePr>
        <p:xfrm>
          <a:off x="463296" y="1252727"/>
          <a:ext cx="11265408" cy="5299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5365522"/>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C8F671-E4B4-47F0-8C4F-AB10112B406F}"/>
              </a:ext>
            </a:extLst>
          </p:cNvPr>
          <p:cNvSpPr txBox="1"/>
          <p:nvPr/>
        </p:nvSpPr>
        <p:spPr>
          <a:xfrm>
            <a:off x="73152" y="0"/>
            <a:ext cx="12192000" cy="830997"/>
          </a:xfrm>
          <a:prstGeom prst="rect">
            <a:avLst/>
          </a:prstGeom>
          <a:noFill/>
        </p:spPr>
        <p:txBody>
          <a:bodyPr wrap="square">
            <a:spAutoFit/>
          </a:bodyPr>
          <a:lstStyle/>
          <a:p>
            <a:pPr algn="ctr"/>
            <a:r>
              <a:rPr lang="en-US" sz="2400" b="1" dirty="0">
                <a:solidFill>
                  <a:srgbClr val="0000FF"/>
                </a:solidFill>
              </a:rPr>
              <a:t>Tax havens: International tax avoidance and evasion</a:t>
            </a:r>
            <a:r>
              <a:rPr lang="el-GR" sz="2400" b="1" dirty="0">
                <a:solidFill>
                  <a:srgbClr val="0000FF"/>
                </a:solidFill>
              </a:rPr>
              <a:t> </a:t>
            </a:r>
            <a:endParaRPr lang="en-US" sz="2400" b="1" dirty="0">
              <a:solidFill>
                <a:srgbClr val="0000FF"/>
              </a:solidFill>
            </a:endParaRPr>
          </a:p>
          <a:p>
            <a:pPr algn="ctr"/>
            <a:r>
              <a:rPr lang="el-GR" sz="2400" b="1" dirty="0">
                <a:solidFill>
                  <a:srgbClr val="0000FF"/>
                </a:solidFill>
              </a:rPr>
              <a:t> </a:t>
            </a:r>
            <a:endParaRPr lang="en-US" sz="2400" b="1" dirty="0">
              <a:solidFill>
                <a:srgbClr val="0000FF"/>
              </a:solidFill>
            </a:endParaRPr>
          </a:p>
        </p:txBody>
      </p:sp>
      <p:pic>
        <p:nvPicPr>
          <p:cNvPr id="3" name="Picture 2">
            <a:extLst>
              <a:ext uri="{FF2B5EF4-FFF2-40B4-BE49-F238E27FC236}">
                <a16:creationId xmlns:a16="http://schemas.microsoft.com/office/drawing/2014/main" id="{26E8C9D0-16DC-46EC-A11C-C849FC891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 y="20520"/>
            <a:ext cx="1299601" cy="1211687"/>
          </a:xfrm>
          <a:prstGeom prst="rect">
            <a:avLst/>
          </a:prstGeom>
        </p:spPr>
      </p:pic>
      <p:sp>
        <p:nvSpPr>
          <p:cNvPr id="6" name="TextBox 5">
            <a:extLst>
              <a:ext uri="{FF2B5EF4-FFF2-40B4-BE49-F238E27FC236}">
                <a16:creationId xmlns:a16="http://schemas.microsoft.com/office/drawing/2014/main" id="{6911F475-1F95-495A-9255-696F1E12A45A}"/>
              </a:ext>
            </a:extLst>
          </p:cNvPr>
          <p:cNvSpPr txBox="1"/>
          <p:nvPr/>
        </p:nvSpPr>
        <p:spPr>
          <a:xfrm>
            <a:off x="-20900" y="385270"/>
            <a:ext cx="12155423" cy="430887"/>
          </a:xfrm>
          <a:prstGeom prst="rect">
            <a:avLst/>
          </a:prstGeom>
          <a:noFill/>
        </p:spPr>
        <p:txBody>
          <a:bodyPr wrap="square">
            <a:spAutoFit/>
          </a:bodyPr>
          <a:lstStyle/>
          <a:p>
            <a:pPr algn="ctr"/>
            <a:r>
              <a:rPr lang="en-US" sz="2200" b="1" dirty="0">
                <a:solidFill>
                  <a:srgbClr val="FA3000"/>
                </a:solidFill>
              </a:rPr>
              <a:t>1.1. </a:t>
            </a:r>
            <a:r>
              <a:rPr lang="en-GB" sz="2200" b="1" dirty="0">
                <a:solidFill>
                  <a:srgbClr val="FA3000"/>
                </a:solidFill>
              </a:rPr>
              <a:t>What are tax havens?</a:t>
            </a:r>
            <a:endParaRPr lang="en-US" sz="2200" b="1" dirty="0">
              <a:solidFill>
                <a:srgbClr val="FA3000"/>
              </a:solidFill>
            </a:endParaRPr>
          </a:p>
        </p:txBody>
      </p:sp>
      <p:graphicFrame>
        <p:nvGraphicFramePr>
          <p:cNvPr id="9" name="4 - Διάγραμμα">
            <a:extLst>
              <a:ext uri="{FF2B5EF4-FFF2-40B4-BE49-F238E27FC236}">
                <a16:creationId xmlns:a16="http://schemas.microsoft.com/office/drawing/2014/main" id="{CCF0E155-8487-441C-88C7-236015FD35F0}"/>
              </a:ext>
            </a:extLst>
          </p:cNvPr>
          <p:cNvGraphicFramePr/>
          <p:nvPr/>
        </p:nvGraphicFramePr>
        <p:xfrm>
          <a:off x="492687" y="1380743"/>
          <a:ext cx="11128248" cy="5220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850940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C8F671-E4B4-47F0-8C4F-AB10112B406F}"/>
              </a:ext>
            </a:extLst>
          </p:cNvPr>
          <p:cNvSpPr txBox="1"/>
          <p:nvPr/>
        </p:nvSpPr>
        <p:spPr>
          <a:xfrm>
            <a:off x="73152" y="0"/>
            <a:ext cx="12192000" cy="830997"/>
          </a:xfrm>
          <a:prstGeom prst="rect">
            <a:avLst/>
          </a:prstGeom>
          <a:noFill/>
        </p:spPr>
        <p:txBody>
          <a:bodyPr wrap="square">
            <a:spAutoFit/>
          </a:bodyPr>
          <a:lstStyle/>
          <a:p>
            <a:pPr algn="ctr"/>
            <a:r>
              <a:rPr lang="en-US" sz="2400" b="1" dirty="0">
                <a:solidFill>
                  <a:srgbClr val="0000FF"/>
                </a:solidFill>
              </a:rPr>
              <a:t>Tax havens: International tax avoidance and evasion</a:t>
            </a:r>
            <a:r>
              <a:rPr lang="el-GR" sz="2400" b="1" dirty="0">
                <a:solidFill>
                  <a:srgbClr val="0000FF"/>
                </a:solidFill>
              </a:rPr>
              <a:t> </a:t>
            </a:r>
            <a:endParaRPr lang="en-US" sz="2400" b="1" dirty="0">
              <a:solidFill>
                <a:srgbClr val="0000FF"/>
              </a:solidFill>
            </a:endParaRPr>
          </a:p>
          <a:p>
            <a:pPr algn="ctr"/>
            <a:endParaRPr lang="en-US" sz="2400" b="1" dirty="0">
              <a:solidFill>
                <a:srgbClr val="0000FF"/>
              </a:solidFill>
            </a:endParaRPr>
          </a:p>
        </p:txBody>
      </p:sp>
      <p:pic>
        <p:nvPicPr>
          <p:cNvPr id="3" name="Picture 2">
            <a:extLst>
              <a:ext uri="{FF2B5EF4-FFF2-40B4-BE49-F238E27FC236}">
                <a16:creationId xmlns:a16="http://schemas.microsoft.com/office/drawing/2014/main" id="{26E8C9D0-16DC-46EC-A11C-C849FC891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 y="20521"/>
            <a:ext cx="1219347" cy="1136862"/>
          </a:xfrm>
          <a:prstGeom prst="rect">
            <a:avLst/>
          </a:prstGeom>
        </p:spPr>
      </p:pic>
      <p:sp>
        <p:nvSpPr>
          <p:cNvPr id="7" name="TextBox 6">
            <a:extLst>
              <a:ext uri="{FF2B5EF4-FFF2-40B4-BE49-F238E27FC236}">
                <a16:creationId xmlns:a16="http://schemas.microsoft.com/office/drawing/2014/main" id="{6892A946-47E6-4B4E-BFFD-C6A203CB58C4}"/>
              </a:ext>
            </a:extLst>
          </p:cNvPr>
          <p:cNvSpPr txBox="1"/>
          <p:nvPr/>
        </p:nvSpPr>
        <p:spPr>
          <a:xfrm>
            <a:off x="605928" y="461665"/>
            <a:ext cx="11413474" cy="769441"/>
          </a:xfrm>
          <a:prstGeom prst="rect">
            <a:avLst/>
          </a:prstGeom>
          <a:noFill/>
        </p:spPr>
        <p:txBody>
          <a:bodyPr wrap="square">
            <a:spAutoFit/>
          </a:bodyPr>
          <a:lstStyle/>
          <a:p>
            <a:pPr algn="ctr"/>
            <a:r>
              <a:rPr lang="en-US" sz="2200" b="1" i="0" dirty="0">
                <a:solidFill>
                  <a:srgbClr val="000000"/>
                </a:solidFill>
                <a:effectLst/>
                <a:latin typeface="Calibri "/>
              </a:rPr>
              <a:t>   </a:t>
            </a:r>
            <a:r>
              <a:rPr lang="en-US" sz="2200" b="1" i="0" dirty="0">
                <a:solidFill>
                  <a:srgbClr val="FA3000"/>
                </a:solidFill>
                <a:effectLst/>
                <a:latin typeface="Calibri "/>
              </a:rPr>
              <a:t>1.2.</a:t>
            </a:r>
            <a:r>
              <a:rPr lang="en-US" sz="2200" b="1" i="0" dirty="0">
                <a:solidFill>
                  <a:srgbClr val="000000"/>
                </a:solidFill>
                <a:effectLst/>
                <a:latin typeface="Calibri "/>
              </a:rPr>
              <a:t> </a:t>
            </a:r>
            <a:r>
              <a:rPr lang="en-GB" sz="2200" b="1" i="0" dirty="0">
                <a:solidFill>
                  <a:srgbClr val="FA3000"/>
                </a:solidFill>
                <a:effectLst/>
                <a:latin typeface="Calibri "/>
              </a:rPr>
              <a:t>The tax havens preferred by most companies worldwide</a:t>
            </a:r>
            <a:endParaRPr lang="el-GR" sz="2200" b="1" i="0" dirty="0">
              <a:solidFill>
                <a:srgbClr val="FA3000"/>
              </a:solidFill>
              <a:effectLst/>
              <a:latin typeface="Calibri "/>
            </a:endParaRPr>
          </a:p>
          <a:p>
            <a:pPr algn="ctr"/>
            <a:endParaRPr lang="en-US" sz="2200" b="1" dirty="0">
              <a:solidFill>
                <a:srgbClr val="FA3000"/>
              </a:solidFill>
            </a:endParaRPr>
          </a:p>
        </p:txBody>
      </p:sp>
      <p:pic>
        <p:nvPicPr>
          <p:cNvPr id="8" name="Picture 7">
            <a:extLst>
              <a:ext uri="{FF2B5EF4-FFF2-40B4-BE49-F238E27FC236}">
                <a16:creationId xmlns:a16="http://schemas.microsoft.com/office/drawing/2014/main" id="{0CD20C23-D212-4D44-889D-4A9B0149C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842" y="923330"/>
            <a:ext cx="4501187" cy="5799029"/>
          </a:xfrm>
          <a:prstGeom prst="rect">
            <a:avLst/>
          </a:prstGeom>
        </p:spPr>
      </p:pic>
    </p:spTree>
    <p:extLst>
      <p:ext uri="{BB962C8B-B14F-4D97-AF65-F5344CB8AC3E}">
        <p14:creationId xmlns:p14="http://schemas.microsoft.com/office/powerpoint/2010/main" val="106793962"/>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C8F671-E4B4-47F0-8C4F-AB10112B406F}"/>
              </a:ext>
            </a:extLst>
          </p:cNvPr>
          <p:cNvSpPr txBox="1"/>
          <p:nvPr/>
        </p:nvSpPr>
        <p:spPr>
          <a:xfrm>
            <a:off x="73152" y="0"/>
            <a:ext cx="12192000" cy="830997"/>
          </a:xfrm>
          <a:prstGeom prst="rect">
            <a:avLst/>
          </a:prstGeom>
          <a:noFill/>
        </p:spPr>
        <p:txBody>
          <a:bodyPr wrap="square">
            <a:spAutoFit/>
          </a:bodyPr>
          <a:lstStyle/>
          <a:p>
            <a:pPr algn="ctr"/>
            <a:r>
              <a:rPr lang="en-US" sz="2400" b="1" dirty="0">
                <a:solidFill>
                  <a:srgbClr val="0000FF"/>
                </a:solidFill>
              </a:rPr>
              <a:t>Tax havens: International tax avoidance and evasion</a:t>
            </a:r>
            <a:r>
              <a:rPr lang="el-GR" sz="2400" b="1" dirty="0">
                <a:solidFill>
                  <a:srgbClr val="0000FF"/>
                </a:solidFill>
              </a:rPr>
              <a:t> </a:t>
            </a:r>
            <a:endParaRPr lang="en-US" sz="2400" b="1" dirty="0">
              <a:solidFill>
                <a:srgbClr val="0000FF"/>
              </a:solidFill>
            </a:endParaRPr>
          </a:p>
          <a:p>
            <a:pPr algn="ctr"/>
            <a:endParaRPr lang="en-US" sz="2400" b="1" dirty="0">
              <a:solidFill>
                <a:srgbClr val="0000FF"/>
              </a:solidFill>
            </a:endParaRPr>
          </a:p>
        </p:txBody>
      </p:sp>
      <p:pic>
        <p:nvPicPr>
          <p:cNvPr id="3" name="Picture 2">
            <a:extLst>
              <a:ext uri="{FF2B5EF4-FFF2-40B4-BE49-F238E27FC236}">
                <a16:creationId xmlns:a16="http://schemas.microsoft.com/office/drawing/2014/main" id="{26E8C9D0-16DC-46EC-A11C-C849FC891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 y="20521"/>
            <a:ext cx="1219347" cy="1136862"/>
          </a:xfrm>
          <a:prstGeom prst="rect">
            <a:avLst/>
          </a:prstGeom>
        </p:spPr>
      </p:pic>
      <p:sp>
        <p:nvSpPr>
          <p:cNvPr id="7" name="TextBox 6">
            <a:extLst>
              <a:ext uri="{FF2B5EF4-FFF2-40B4-BE49-F238E27FC236}">
                <a16:creationId xmlns:a16="http://schemas.microsoft.com/office/drawing/2014/main" id="{6892A946-47E6-4B4E-BFFD-C6A203CB58C4}"/>
              </a:ext>
            </a:extLst>
          </p:cNvPr>
          <p:cNvSpPr txBox="1"/>
          <p:nvPr/>
        </p:nvSpPr>
        <p:spPr>
          <a:xfrm>
            <a:off x="473725" y="461665"/>
            <a:ext cx="11645124" cy="1107996"/>
          </a:xfrm>
          <a:prstGeom prst="rect">
            <a:avLst/>
          </a:prstGeom>
          <a:noFill/>
        </p:spPr>
        <p:txBody>
          <a:bodyPr wrap="square">
            <a:spAutoFit/>
          </a:bodyPr>
          <a:lstStyle/>
          <a:p>
            <a:pPr algn="ctr"/>
            <a:r>
              <a:rPr lang="en-US" sz="2200" b="1" i="0" dirty="0">
                <a:solidFill>
                  <a:srgbClr val="FA3000"/>
                </a:solidFill>
                <a:effectLst/>
                <a:latin typeface="Calibri "/>
              </a:rPr>
              <a:t>   1.2. </a:t>
            </a:r>
            <a:r>
              <a:rPr lang="en-GB" sz="2200" b="1" i="0" dirty="0">
                <a:solidFill>
                  <a:srgbClr val="FA3000"/>
                </a:solidFill>
                <a:effectLst/>
                <a:latin typeface="Calibri "/>
              </a:rPr>
              <a:t>The tax havens preferred by most companies worldwide</a:t>
            </a:r>
            <a:endParaRPr lang="el-GR" sz="2200" b="1" i="0" dirty="0">
              <a:solidFill>
                <a:srgbClr val="FA3000"/>
              </a:solidFill>
              <a:effectLst/>
              <a:latin typeface="Calibri "/>
            </a:endParaRPr>
          </a:p>
          <a:p>
            <a:pPr algn="ctr"/>
            <a:endParaRPr lang="el-GR" sz="2200" b="1" i="0" dirty="0">
              <a:solidFill>
                <a:srgbClr val="FA3000"/>
              </a:solidFill>
              <a:effectLst/>
              <a:latin typeface="Calibri "/>
            </a:endParaRPr>
          </a:p>
          <a:p>
            <a:pPr algn="ctr"/>
            <a:endParaRPr lang="en-US" sz="2200" b="1" dirty="0">
              <a:solidFill>
                <a:srgbClr val="FA3000"/>
              </a:solidFill>
            </a:endParaRPr>
          </a:p>
        </p:txBody>
      </p:sp>
      <p:pic>
        <p:nvPicPr>
          <p:cNvPr id="4" name="Picture 3">
            <a:extLst>
              <a:ext uri="{FF2B5EF4-FFF2-40B4-BE49-F238E27FC236}">
                <a16:creationId xmlns:a16="http://schemas.microsoft.com/office/drawing/2014/main" id="{C38B4EFF-4E5D-4003-BD6C-246651CC0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270" y="1079653"/>
            <a:ext cx="7432035" cy="5642154"/>
          </a:xfrm>
          <a:prstGeom prst="rect">
            <a:avLst/>
          </a:prstGeom>
        </p:spPr>
      </p:pic>
    </p:spTree>
    <p:extLst>
      <p:ext uri="{BB962C8B-B14F-4D97-AF65-F5344CB8AC3E}">
        <p14:creationId xmlns:p14="http://schemas.microsoft.com/office/powerpoint/2010/main" val="12716389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C8F671-E4B4-47F0-8C4F-AB10112B406F}"/>
              </a:ext>
            </a:extLst>
          </p:cNvPr>
          <p:cNvSpPr txBox="1"/>
          <p:nvPr/>
        </p:nvSpPr>
        <p:spPr>
          <a:xfrm>
            <a:off x="73152" y="0"/>
            <a:ext cx="12192000" cy="830997"/>
          </a:xfrm>
          <a:prstGeom prst="rect">
            <a:avLst/>
          </a:prstGeom>
          <a:noFill/>
        </p:spPr>
        <p:txBody>
          <a:bodyPr wrap="square">
            <a:spAutoFit/>
          </a:bodyPr>
          <a:lstStyle/>
          <a:p>
            <a:pPr algn="ctr"/>
            <a:r>
              <a:rPr lang="en-US" sz="2400" b="1" dirty="0">
                <a:solidFill>
                  <a:srgbClr val="0000FF"/>
                </a:solidFill>
              </a:rPr>
              <a:t>Tax havens: International tax avoidance and evasion</a:t>
            </a:r>
            <a:r>
              <a:rPr lang="el-GR" sz="2400" b="1" dirty="0">
                <a:solidFill>
                  <a:srgbClr val="0000FF"/>
                </a:solidFill>
              </a:rPr>
              <a:t> </a:t>
            </a:r>
            <a:endParaRPr lang="en-US" sz="2400" b="1" dirty="0">
              <a:solidFill>
                <a:srgbClr val="0000FF"/>
              </a:solidFill>
            </a:endParaRPr>
          </a:p>
          <a:p>
            <a:pPr algn="ctr"/>
            <a:endParaRPr lang="en-US" sz="2400" b="1" dirty="0">
              <a:solidFill>
                <a:srgbClr val="0000FF"/>
              </a:solidFill>
            </a:endParaRPr>
          </a:p>
        </p:txBody>
      </p:sp>
      <p:sp>
        <p:nvSpPr>
          <p:cNvPr id="7" name="TextBox 6">
            <a:extLst>
              <a:ext uri="{FF2B5EF4-FFF2-40B4-BE49-F238E27FC236}">
                <a16:creationId xmlns:a16="http://schemas.microsoft.com/office/drawing/2014/main" id="{6892A946-47E6-4B4E-BFFD-C6A203CB58C4}"/>
              </a:ext>
            </a:extLst>
          </p:cNvPr>
          <p:cNvSpPr txBox="1"/>
          <p:nvPr/>
        </p:nvSpPr>
        <p:spPr>
          <a:xfrm>
            <a:off x="0" y="461665"/>
            <a:ext cx="12192000" cy="430887"/>
          </a:xfrm>
          <a:prstGeom prst="rect">
            <a:avLst/>
          </a:prstGeom>
          <a:noFill/>
        </p:spPr>
        <p:txBody>
          <a:bodyPr wrap="square">
            <a:spAutoFit/>
          </a:bodyPr>
          <a:lstStyle/>
          <a:p>
            <a:pPr algn="ctr"/>
            <a:r>
              <a:rPr lang="en-US" sz="2200" b="1" i="0" dirty="0">
                <a:solidFill>
                  <a:srgbClr val="FA3000"/>
                </a:solidFill>
                <a:effectLst/>
                <a:latin typeface="Calibri "/>
              </a:rPr>
              <a:t>   </a:t>
            </a:r>
            <a:r>
              <a:rPr lang="en-US" sz="2200" b="1" i="0" dirty="0">
                <a:solidFill>
                  <a:srgbClr val="FA3000"/>
                </a:solidFill>
                <a:effectLst/>
              </a:rPr>
              <a:t>1.3. </a:t>
            </a:r>
            <a:r>
              <a:rPr lang="en-GB" sz="2200" b="1" i="0" dirty="0">
                <a:solidFill>
                  <a:srgbClr val="FA3000"/>
                </a:solidFill>
                <a:effectLst/>
              </a:rPr>
              <a:t>What are </a:t>
            </a:r>
            <a:r>
              <a:rPr lang="en-US" sz="2200" b="1" dirty="0">
                <a:solidFill>
                  <a:srgbClr val="FA3000"/>
                </a:solidFill>
              </a:rPr>
              <a:t>offshore companies</a:t>
            </a:r>
            <a:r>
              <a:rPr lang="el-GR" sz="2200" b="1" dirty="0">
                <a:solidFill>
                  <a:srgbClr val="FA3000"/>
                </a:solidFill>
              </a:rPr>
              <a:t> </a:t>
            </a:r>
            <a:endParaRPr lang="en-US" sz="2200" b="1" dirty="0">
              <a:solidFill>
                <a:srgbClr val="FA3000"/>
              </a:solidFill>
            </a:endParaRPr>
          </a:p>
        </p:txBody>
      </p:sp>
      <p:pic>
        <p:nvPicPr>
          <p:cNvPr id="8" name="Picture 7">
            <a:extLst>
              <a:ext uri="{FF2B5EF4-FFF2-40B4-BE49-F238E27FC236}">
                <a16:creationId xmlns:a16="http://schemas.microsoft.com/office/drawing/2014/main" id="{BDD230F6-2881-45F6-B3F2-FC8F9D5CB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 y="20520"/>
            <a:ext cx="1299601" cy="1211687"/>
          </a:xfrm>
          <a:prstGeom prst="rect">
            <a:avLst/>
          </a:prstGeom>
        </p:spPr>
      </p:pic>
      <p:graphicFrame>
        <p:nvGraphicFramePr>
          <p:cNvPr id="10" name="4 - Διάγραμμα">
            <a:extLst>
              <a:ext uri="{FF2B5EF4-FFF2-40B4-BE49-F238E27FC236}">
                <a16:creationId xmlns:a16="http://schemas.microsoft.com/office/drawing/2014/main" id="{E6DC3E75-EE8E-471F-9A22-C8FDDB548938}"/>
              </a:ext>
            </a:extLst>
          </p:cNvPr>
          <p:cNvGraphicFramePr/>
          <p:nvPr/>
        </p:nvGraphicFramePr>
        <p:xfrm>
          <a:off x="298704" y="1033272"/>
          <a:ext cx="11594591" cy="5501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5138335"/>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C8F671-E4B4-47F0-8C4F-AB10112B406F}"/>
              </a:ext>
            </a:extLst>
          </p:cNvPr>
          <p:cNvSpPr txBox="1"/>
          <p:nvPr/>
        </p:nvSpPr>
        <p:spPr>
          <a:xfrm>
            <a:off x="73152" y="0"/>
            <a:ext cx="12192000" cy="830997"/>
          </a:xfrm>
          <a:prstGeom prst="rect">
            <a:avLst/>
          </a:prstGeom>
          <a:noFill/>
        </p:spPr>
        <p:txBody>
          <a:bodyPr wrap="square">
            <a:spAutoFit/>
          </a:bodyPr>
          <a:lstStyle/>
          <a:p>
            <a:pPr algn="ctr"/>
            <a:r>
              <a:rPr lang="en-US" sz="2400" b="1" dirty="0">
                <a:solidFill>
                  <a:srgbClr val="0000FF"/>
                </a:solidFill>
              </a:rPr>
              <a:t>Tax havens: International tax avoidance and evasion</a:t>
            </a:r>
            <a:r>
              <a:rPr lang="el-GR" sz="2400" b="1" dirty="0">
                <a:solidFill>
                  <a:srgbClr val="0000FF"/>
                </a:solidFill>
              </a:rPr>
              <a:t> </a:t>
            </a:r>
            <a:endParaRPr lang="en-US" sz="2400" b="1" dirty="0">
              <a:solidFill>
                <a:srgbClr val="0000FF"/>
              </a:solidFill>
            </a:endParaRPr>
          </a:p>
          <a:p>
            <a:pPr algn="ctr"/>
            <a:endParaRPr lang="en-US" sz="2400" b="1" dirty="0">
              <a:solidFill>
                <a:srgbClr val="0000FF"/>
              </a:solidFill>
            </a:endParaRPr>
          </a:p>
        </p:txBody>
      </p:sp>
      <p:sp>
        <p:nvSpPr>
          <p:cNvPr id="7" name="TextBox 6">
            <a:extLst>
              <a:ext uri="{FF2B5EF4-FFF2-40B4-BE49-F238E27FC236}">
                <a16:creationId xmlns:a16="http://schemas.microsoft.com/office/drawing/2014/main" id="{6892A946-47E6-4B4E-BFFD-C6A203CB58C4}"/>
              </a:ext>
            </a:extLst>
          </p:cNvPr>
          <p:cNvSpPr txBox="1"/>
          <p:nvPr/>
        </p:nvSpPr>
        <p:spPr>
          <a:xfrm>
            <a:off x="0" y="461665"/>
            <a:ext cx="12192000" cy="430887"/>
          </a:xfrm>
          <a:prstGeom prst="rect">
            <a:avLst/>
          </a:prstGeom>
          <a:noFill/>
        </p:spPr>
        <p:txBody>
          <a:bodyPr wrap="square">
            <a:spAutoFit/>
          </a:bodyPr>
          <a:lstStyle/>
          <a:p>
            <a:pPr algn="ctr"/>
            <a:r>
              <a:rPr lang="en-US" sz="2200" b="1" i="0" dirty="0">
                <a:solidFill>
                  <a:srgbClr val="FA3000"/>
                </a:solidFill>
                <a:effectLst/>
                <a:latin typeface="Calibri "/>
              </a:rPr>
              <a:t>   </a:t>
            </a:r>
            <a:r>
              <a:rPr lang="el-GR" sz="2200" b="1" dirty="0">
                <a:solidFill>
                  <a:srgbClr val="FA3000"/>
                </a:solidFill>
                <a:latin typeface="Calibri "/>
              </a:rPr>
              <a:t>2</a:t>
            </a:r>
            <a:r>
              <a:rPr lang="en-US" sz="2200" b="1" i="0" dirty="0">
                <a:solidFill>
                  <a:srgbClr val="FA3000"/>
                </a:solidFill>
                <a:effectLst/>
              </a:rPr>
              <a:t>.</a:t>
            </a:r>
            <a:r>
              <a:rPr lang="el-GR" sz="2200" b="1" dirty="0">
                <a:solidFill>
                  <a:srgbClr val="FA3000"/>
                </a:solidFill>
              </a:rPr>
              <a:t>1</a:t>
            </a:r>
            <a:r>
              <a:rPr lang="en-US" sz="2200" b="1" i="0" dirty="0">
                <a:solidFill>
                  <a:srgbClr val="FA3000"/>
                </a:solidFill>
                <a:effectLst/>
              </a:rPr>
              <a:t>. </a:t>
            </a:r>
            <a:r>
              <a:rPr lang="en-GB" sz="2200" b="1" i="0" dirty="0">
                <a:solidFill>
                  <a:srgbClr val="FA3000"/>
                </a:solidFill>
                <a:effectLst/>
              </a:rPr>
              <a:t>Conceptual definition of taxation</a:t>
            </a:r>
            <a:endParaRPr lang="en-US" sz="2200" b="1" dirty="0">
              <a:solidFill>
                <a:srgbClr val="FA3000"/>
              </a:solidFill>
            </a:endParaRPr>
          </a:p>
        </p:txBody>
      </p:sp>
      <p:pic>
        <p:nvPicPr>
          <p:cNvPr id="8" name="Picture 7">
            <a:extLst>
              <a:ext uri="{FF2B5EF4-FFF2-40B4-BE49-F238E27FC236}">
                <a16:creationId xmlns:a16="http://schemas.microsoft.com/office/drawing/2014/main" id="{BDD230F6-2881-45F6-B3F2-FC8F9D5CB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 y="20520"/>
            <a:ext cx="1299601" cy="1211687"/>
          </a:xfrm>
          <a:prstGeom prst="rect">
            <a:avLst/>
          </a:prstGeom>
        </p:spPr>
      </p:pic>
      <p:graphicFrame>
        <p:nvGraphicFramePr>
          <p:cNvPr id="6" name="Diagram 5">
            <a:extLst>
              <a:ext uri="{FF2B5EF4-FFF2-40B4-BE49-F238E27FC236}">
                <a16:creationId xmlns:a16="http://schemas.microsoft.com/office/drawing/2014/main" id="{7F2B5194-D297-4EC4-B802-0BC925C6932E}"/>
              </a:ext>
            </a:extLst>
          </p:cNvPr>
          <p:cNvGraphicFramePr/>
          <p:nvPr/>
        </p:nvGraphicFramePr>
        <p:xfrm>
          <a:off x="371746" y="1232207"/>
          <a:ext cx="11369150" cy="543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969712"/>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C8F671-E4B4-47F0-8C4F-AB10112B406F}"/>
              </a:ext>
            </a:extLst>
          </p:cNvPr>
          <p:cNvSpPr txBox="1"/>
          <p:nvPr/>
        </p:nvSpPr>
        <p:spPr>
          <a:xfrm>
            <a:off x="73152" y="0"/>
            <a:ext cx="12192000" cy="830997"/>
          </a:xfrm>
          <a:prstGeom prst="rect">
            <a:avLst/>
          </a:prstGeom>
          <a:noFill/>
        </p:spPr>
        <p:txBody>
          <a:bodyPr wrap="square">
            <a:spAutoFit/>
          </a:bodyPr>
          <a:lstStyle/>
          <a:p>
            <a:pPr algn="ctr"/>
            <a:r>
              <a:rPr lang="en-US" sz="2400" b="1" dirty="0">
                <a:solidFill>
                  <a:srgbClr val="0000FF"/>
                </a:solidFill>
              </a:rPr>
              <a:t>Tax havens: International tax avoidance and evasion</a:t>
            </a:r>
            <a:r>
              <a:rPr lang="el-GR" sz="2400" b="1" dirty="0">
                <a:solidFill>
                  <a:srgbClr val="0000FF"/>
                </a:solidFill>
              </a:rPr>
              <a:t> </a:t>
            </a:r>
            <a:endParaRPr lang="en-US" sz="2400" b="1" dirty="0">
              <a:solidFill>
                <a:srgbClr val="0000FF"/>
              </a:solidFill>
            </a:endParaRPr>
          </a:p>
          <a:p>
            <a:pPr algn="ctr"/>
            <a:endParaRPr lang="en-US" sz="2400" b="1" dirty="0">
              <a:solidFill>
                <a:srgbClr val="0000FF"/>
              </a:solidFill>
            </a:endParaRPr>
          </a:p>
        </p:txBody>
      </p:sp>
      <p:sp>
        <p:nvSpPr>
          <p:cNvPr id="7" name="TextBox 6">
            <a:extLst>
              <a:ext uri="{FF2B5EF4-FFF2-40B4-BE49-F238E27FC236}">
                <a16:creationId xmlns:a16="http://schemas.microsoft.com/office/drawing/2014/main" id="{6892A946-47E6-4B4E-BFFD-C6A203CB58C4}"/>
              </a:ext>
            </a:extLst>
          </p:cNvPr>
          <p:cNvSpPr txBox="1"/>
          <p:nvPr/>
        </p:nvSpPr>
        <p:spPr>
          <a:xfrm>
            <a:off x="0" y="461665"/>
            <a:ext cx="12192000" cy="430887"/>
          </a:xfrm>
          <a:prstGeom prst="rect">
            <a:avLst/>
          </a:prstGeom>
          <a:noFill/>
        </p:spPr>
        <p:txBody>
          <a:bodyPr wrap="square">
            <a:spAutoFit/>
          </a:bodyPr>
          <a:lstStyle/>
          <a:p>
            <a:pPr algn="ctr"/>
            <a:r>
              <a:rPr lang="en-US" sz="2200" b="1" i="0" dirty="0">
                <a:solidFill>
                  <a:srgbClr val="FA3000"/>
                </a:solidFill>
                <a:effectLst/>
                <a:latin typeface="Calibri "/>
              </a:rPr>
              <a:t>   </a:t>
            </a:r>
            <a:r>
              <a:rPr lang="el-GR" sz="2200" b="1" dirty="0">
                <a:solidFill>
                  <a:srgbClr val="FA3000"/>
                </a:solidFill>
                <a:latin typeface="Calibri "/>
              </a:rPr>
              <a:t>2</a:t>
            </a:r>
            <a:r>
              <a:rPr lang="en-US" sz="2200" b="1" i="0" dirty="0">
                <a:solidFill>
                  <a:srgbClr val="FA3000"/>
                </a:solidFill>
                <a:effectLst/>
              </a:rPr>
              <a:t>.</a:t>
            </a:r>
            <a:r>
              <a:rPr lang="el-GR" sz="2200" b="1" i="0" dirty="0">
                <a:solidFill>
                  <a:srgbClr val="FA3000"/>
                </a:solidFill>
                <a:effectLst/>
              </a:rPr>
              <a:t>2</a:t>
            </a:r>
            <a:r>
              <a:rPr lang="en-US" sz="2200" b="1" i="0" dirty="0">
                <a:solidFill>
                  <a:srgbClr val="FA3000"/>
                </a:solidFill>
                <a:effectLst/>
              </a:rPr>
              <a:t>.</a:t>
            </a:r>
            <a:r>
              <a:rPr lang="el-GR" sz="2200" b="1" i="0" dirty="0">
                <a:solidFill>
                  <a:srgbClr val="FA3000"/>
                </a:solidFill>
                <a:effectLst/>
              </a:rPr>
              <a:t> </a:t>
            </a:r>
            <a:r>
              <a:rPr lang="en-GB" sz="2200" b="1" dirty="0">
                <a:solidFill>
                  <a:srgbClr val="FA3000"/>
                </a:solidFill>
              </a:rPr>
              <a:t>Objectives of fiscal policy</a:t>
            </a:r>
            <a:endParaRPr lang="en-US" sz="2200" b="1" dirty="0">
              <a:solidFill>
                <a:srgbClr val="FA3000"/>
              </a:solidFill>
            </a:endParaRPr>
          </a:p>
        </p:txBody>
      </p:sp>
      <p:pic>
        <p:nvPicPr>
          <p:cNvPr id="8" name="Picture 7">
            <a:extLst>
              <a:ext uri="{FF2B5EF4-FFF2-40B4-BE49-F238E27FC236}">
                <a16:creationId xmlns:a16="http://schemas.microsoft.com/office/drawing/2014/main" id="{BDD230F6-2881-45F6-B3F2-FC8F9D5CB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 y="20520"/>
            <a:ext cx="1299601" cy="1211687"/>
          </a:xfrm>
          <a:prstGeom prst="rect">
            <a:avLst/>
          </a:prstGeom>
        </p:spPr>
      </p:pic>
      <p:graphicFrame>
        <p:nvGraphicFramePr>
          <p:cNvPr id="6" name="3 - Διάγραμμα">
            <a:extLst>
              <a:ext uri="{FF2B5EF4-FFF2-40B4-BE49-F238E27FC236}">
                <a16:creationId xmlns:a16="http://schemas.microsoft.com/office/drawing/2014/main" id="{5ECD31B6-3224-4513-B3EE-DC7AF7E84170}"/>
              </a:ext>
            </a:extLst>
          </p:cNvPr>
          <p:cNvGraphicFramePr/>
          <p:nvPr/>
        </p:nvGraphicFramePr>
        <p:xfrm>
          <a:off x="576549" y="1354217"/>
          <a:ext cx="11038901" cy="5397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159772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C8F671-E4B4-47F0-8C4F-AB10112B406F}"/>
              </a:ext>
            </a:extLst>
          </p:cNvPr>
          <p:cNvSpPr txBox="1"/>
          <p:nvPr/>
        </p:nvSpPr>
        <p:spPr>
          <a:xfrm>
            <a:off x="73152" y="0"/>
            <a:ext cx="12192000" cy="830997"/>
          </a:xfrm>
          <a:prstGeom prst="rect">
            <a:avLst/>
          </a:prstGeom>
          <a:noFill/>
        </p:spPr>
        <p:txBody>
          <a:bodyPr wrap="square">
            <a:spAutoFit/>
          </a:bodyPr>
          <a:lstStyle/>
          <a:p>
            <a:pPr algn="ctr"/>
            <a:r>
              <a:rPr lang="en-US" sz="2400" b="1" dirty="0">
                <a:solidFill>
                  <a:srgbClr val="0000FF"/>
                </a:solidFill>
              </a:rPr>
              <a:t>Tax havens: International tax avoidance and evasion</a:t>
            </a:r>
            <a:r>
              <a:rPr lang="el-GR" sz="2400" b="1" dirty="0">
                <a:solidFill>
                  <a:srgbClr val="0000FF"/>
                </a:solidFill>
              </a:rPr>
              <a:t> </a:t>
            </a:r>
            <a:endParaRPr lang="en-US" sz="2400" b="1" dirty="0">
              <a:solidFill>
                <a:srgbClr val="0000FF"/>
              </a:solidFill>
            </a:endParaRPr>
          </a:p>
          <a:p>
            <a:pPr algn="ctr"/>
            <a:endParaRPr lang="en-US" sz="2400" b="1" dirty="0">
              <a:solidFill>
                <a:srgbClr val="0000FF"/>
              </a:solidFill>
            </a:endParaRPr>
          </a:p>
        </p:txBody>
      </p:sp>
      <p:sp>
        <p:nvSpPr>
          <p:cNvPr id="7" name="TextBox 6">
            <a:extLst>
              <a:ext uri="{FF2B5EF4-FFF2-40B4-BE49-F238E27FC236}">
                <a16:creationId xmlns:a16="http://schemas.microsoft.com/office/drawing/2014/main" id="{6892A946-47E6-4B4E-BFFD-C6A203CB58C4}"/>
              </a:ext>
            </a:extLst>
          </p:cNvPr>
          <p:cNvSpPr txBox="1"/>
          <p:nvPr/>
        </p:nvSpPr>
        <p:spPr>
          <a:xfrm>
            <a:off x="0" y="461665"/>
            <a:ext cx="12192000" cy="430887"/>
          </a:xfrm>
          <a:prstGeom prst="rect">
            <a:avLst/>
          </a:prstGeom>
          <a:noFill/>
        </p:spPr>
        <p:txBody>
          <a:bodyPr wrap="square">
            <a:spAutoFit/>
          </a:bodyPr>
          <a:lstStyle/>
          <a:p>
            <a:pPr algn="ctr"/>
            <a:r>
              <a:rPr lang="en-US" sz="2200" b="1" i="0" dirty="0">
                <a:solidFill>
                  <a:srgbClr val="FA3000"/>
                </a:solidFill>
                <a:effectLst/>
                <a:latin typeface="Calibri "/>
              </a:rPr>
              <a:t>   </a:t>
            </a:r>
            <a:r>
              <a:rPr lang="el-GR" sz="2200" b="1" dirty="0">
                <a:solidFill>
                  <a:srgbClr val="FA3000"/>
                </a:solidFill>
                <a:latin typeface="Calibri "/>
              </a:rPr>
              <a:t>2</a:t>
            </a:r>
            <a:r>
              <a:rPr lang="en-US" sz="2200" b="1" i="0" dirty="0">
                <a:solidFill>
                  <a:srgbClr val="FA3000"/>
                </a:solidFill>
                <a:effectLst/>
              </a:rPr>
              <a:t>.</a:t>
            </a:r>
            <a:r>
              <a:rPr lang="el-GR" sz="2200" b="1" dirty="0">
                <a:solidFill>
                  <a:srgbClr val="FA3000"/>
                </a:solidFill>
              </a:rPr>
              <a:t>3</a:t>
            </a:r>
            <a:r>
              <a:rPr lang="en-US" sz="2200" b="1" i="0" dirty="0">
                <a:solidFill>
                  <a:srgbClr val="FA3000"/>
                </a:solidFill>
                <a:effectLst/>
              </a:rPr>
              <a:t>.</a:t>
            </a:r>
            <a:r>
              <a:rPr lang="el-GR" sz="2200" b="1" dirty="0">
                <a:solidFill>
                  <a:srgbClr val="FA3000"/>
                </a:solidFill>
              </a:rPr>
              <a:t> </a:t>
            </a:r>
            <a:r>
              <a:rPr lang="en-GB" sz="2200" b="1" dirty="0">
                <a:solidFill>
                  <a:srgbClr val="FA3000"/>
                </a:solidFill>
              </a:rPr>
              <a:t>Direct and Indirect taxes</a:t>
            </a:r>
            <a:endParaRPr lang="en-US" sz="2200" b="1" dirty="0">
              <a:solidFill>
                <a:srgbClr val="FA3000"/>
              </a:solidFill>
            </a:endParaRPr>
          </a:p>
        </p:txBody>
      </p:sp>
      <p:pic>
        <p:nvPicPr>
          <p:cNvPr id="8" name="Picture 7">
            <a:extLst>
              <a:ext uri="{FF2B5EF4-FFF2-40B4-BE49-F238E27FC236}">
                <a16:creationId xmlns:a16="http://schemas.microsoft.com/office/drawing/2014/main" id="{BDD230F6-2881-45F6-B3F2-FC8F9D5CB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 y="20520"/>
            <a:ext cx="1299601" cy="1211687"/>
          </a:xfrm>
          <a:prstGeom prst="rect">
            <a:avLst/>
          </a:prstGeom>
        </p:spPr>
      </p:pic>
      <p:graphicFrame>
        <p:nvGraphicFramePr>
          <p:cNvPr id="6" name="5 - Διάγραμμα">
            <a:extLst>
              <a:ext uri="{FF2B5EF4-FFF2-40B4-BE49-F238E27FC236}">
                <a16:creationId xmlns:a16="http://schemas.microsoft.com/office/drawing/2014/main" id="{649754B9-497A-4D56-917F-646B30A8E928}"/>
              </a:ext>
            </a:extLst>
          </p:cNvPr>
          <p:cNvGraphicFramePr/>
          <p:nvPr/>
        </p:nvGraphicFramePr>
        <p:xfrm>
          <a:off x="1470824" y="1493830"/>
          <a:ext cx="9250351" cy="4650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52183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671</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Cleopatra Kalogerakou</dc:creator>
  <cp:lastModifiedBy>Cleopatra Kalogerakou</cp:lastModifiedBy>
  <cp:revision>1</cp:revision>
  <dcterms:created xsi:type="dcterms:W3CDTF">2022-05-16T21:40:51Z</dcterms:created>
  <dcterms:modified xsi:type="dcterms:W3CDTF">2022-05-16T21:41:51Z</dcterms:modified>
</cp:coreProperties>
</file>