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68" r:id="rId4"/>
    <p:sldId id="271" r:id="rId5"/>
    <p:sldId id="274" r:id="rId6"/>
    <p:sldId id="27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ata2.xml.rels><?xml version="1.0" encoding="UTF-8" standalone="yes"?>
<Relationships xmlns="http://schemas.openxmlformats.org/package/2006/relationships"><Relationship Id="rId1" Type="http://schemas.openxmlformats.org/officeDocument/2006/relationships/image" Target="../media/image4.jpg"/></Relationships>
</file>

<file path=ppt/diagrams/_rels/data3.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356DB-14A0-43CB-97EE-DD0321AB3680}" type="doc">
      <dgm:prSet loTypeId="urn:microsoft.com/office/officeart/2005/8/layout/target1" loCatId="relationship" qsTypeId="urn:microsoft.com/office/officeart/2005/8/quickstyle/3d1" qsCatId="3D" csTypeId="urn:microsoft.com/office/officeart/2005/8/colors/accent1_2" csCatId="accent1" phldr="1"/>
      <dgm:spPr/>
    </dgm:pt>
    <dgm:pt modelId="{708BDEFD-ADD3-48EC-A1E4-59B630679F45}">
      <dgm:prSet phldrT="[Κείμενο]" custT="1"/>
      <dgm:spPr/>
      <dgm:t>
        <a:bodyPr/>
        <a:lstStyle/>
        <a:p>
          <a:pPr algn="ctr"/>
          <a:r>
            <a:rPr lang="en-GB" sz="1600" b="1" dirty="0">
              <a:solidFill>
                <a:srgbClr val="FF0000"/>
              </a:solidFill>
            </a:rPr>
            <a:t>Model of sustainable diet</a:t>
          </a:r>
          <a:r>
            <a:rPr lang="el-GR" sz="1600" b="1" dirty="0">
              <a:solidFill>
                <a:srgbClr val="FF0000"/>
              </a:solidFill>
            </a:rPr>
            <a:t> </a:t>
          </a:r>
        </a:p>
      </dgm:t>
    </dgm:pt>
    <dgm:pt modelId="{81CDDFB2-6B7A-4031-89FC-E1E1179A3884}" type="parTrans" cxnId="{D8B9C64F-867F-4536-A9C6-F4163460C51F}">
      <dgm:prSet/>
      <dgm:spPr/>
      <dgm:t>
        <a:bodyPr/>
        <a:lstStyle/>
        <a:p>
          <a:endParaRPr lang="el-GR"/>
        </a:p>
      </dgm:t>
    </dgm:pt>
    <dgm:pt modelId="{B1DAF112-DB84-4D48-9A15-C3A5572DAC91}" type="sibTrans" cxnId="{D8B9C64F-867F-4536-A9C6-F4163460C51F}">
      <dgm:prSet/>
      <dgm:spPr/>
      <dgm:t>
        <a:bodyPr/>
        <a:lstStyle/>
        <a:p>
          <a:endParaRPr lang="el-GR"/>
        </a:p>
      </dgm:t>
    </dgm:pt>
    <dgm:pt modelId="{239894C9-F539-42B1-BA89-5AEA5B82D474}">
      <dgm:prSet phldrT="[Κείμενο]" custT="1"/>
      <dgm:spPr/>
      <dgm:t>
        <a:bodyPr/>
        <a:lstStyle/>
        <a:p>
          <a:pPr algn="just"/>
          <a:r>
            <a:rPr lang="en-GB" sz="1200" b="1" i="1" dirty="0">
              <a:solidFill>
                <a:schemeClr val="tx1"/>
              </a:solidFill>
            </a:rPr>
            <a:t>The</a:t>
          </a:r>
          <a:r>
            <a:rPr lang="en-GB" sz="1200" b="1" i="1" dirty="0">
              <a:solidFill>
                <a:srgbClr val="0000FF"/>
              </a:solidFill>
            </a:rPr>
            <a:t> sustainable diet model </a:t>
          </a:r>
          <a:r>
            <a:rPr lang="en-GB" sz="1200" b="1" i="1" dirty="0">
              <a:solidFill>
                <a:schemeClr val="tx1"/>
              </a:solidFill>
            </a:rPr>
            <a:t>is based on </a:t>
          </a:r>
          <a:r>
            <a:rPr lang="en-GB" sz="1200" b="1" i="1" dirty="0">
              <a:solidFill>
                <a:srgbClr val="0000FF"/>
              </a:solidFill>
            </a:rPr>
            <a:t>the consumption of domestic products, </a:t>
          </a:r>
          <a:r>
            <a:rPr lang="en-GB" sz="1200" b="1" i="1" dirty="0">
              <a:solidFill>
                <a:schemeClr val="tx1"/>
              </a:solidFill>
            </a:rPr>
            <a:t>using the available resources of each region or country,</a:t>
          </a:r>
          <a:r>
            <a:rPr lang="en-GB" sz="1200" b="1" i="1" dirty="0">
              <a:solidFill>
                <a:srgbClr val="0000FF"/>
              </a:solidFill>
            </a:rPr>
            <a:t> with an emphasis on plant-based, less processed foods. </a:t>
          </a:r>
          <a:r>
            <a:rPr lang="en-GB" sz="1200" b="1" i="1" dirty="0">
              <a:solidFill>
                <a:schemeClr val="tx1"/>
              </a:solidFill>
            </a:rPr>
            <a:t>One such example is the </a:t>
          </a:r>
          <a:r>
            <a:rPr lang="en-GB" sz="1200" b="1" i="1" dirty="0">
              <a:solidFill>
                <a:srgbClr val="0000FF"/>
              </a:solidFill>
            </a:rPr>
            <a:t>Mediterranean diet.</a:t>
          </a:r>
          <a:endParaRPr lang="el-GR" sz="1200" i="1" dirty="0">
            <a:solidFill>
              <a:srgbClr val="0000FF"/>
            </a:solidFill>
          </a:endParaRPr>
        </a:p>
      </dgm:t>
    </dgm:pt>
    <dgm:pt modelId="{6C59AF19-5333-443B-9D11-DCBE99E400C8}" type="parTrans" cxnId="{DA7924E2-897B-44DE-A3F2-FAF011763141}">
      <dgm:prSet/>
      <dgm:spPr/>
      <dgm:t>
        <a:bodyPr/>
        <a:lstStyle/>
        <a:p>
          <a:endParaRPr lang="el-GR"/>
        </a:p>
      </dgm:t>
    </dgm:pt>
    <dgm:pt modelId="{F2FB8EB0-B304-4BED-94E1-C3A2BA75590A}" type="sibTrans" cxnId="{DA7924E2-897B-44DE-A3F2-FAF011763141}">
      <dgm:prSet/>
      <dgm:spPr/>
      <dgm:t>
        <a:bodyPr/>
        <a:lstStyle/>
        <a:p>
          <a:endParaRPr lang="el-GR"/>
        </a:p>
      </dgm:t>
    </dgm:pt>
    <dgm:pt modelId="{71B96737-E31B-48AF-8827-CCD631C5C8DE}">
      <dgm:prSet custT="1"/>
      <dgm:spPr/>
      <dgm:t>
        <a:bodyPr/>
        <a:lstStyle/>
        <a:p>
          <a:pPr algn="just"/>
          <a:r>
            <a:rPr lang="en-GB" sz="1200" b="1" kern="1200" dirty="0"/>
            <a:t>Compared to the typical Western diet that seems to be consumed by the majority of the population today, the Mediterranean diet is an </a:t>
          </a:r>
          <a:r>
            <a:rPr lang="en-GB" sz="1200" b="1" i="1" kern="1200" dirty="0">
              <a:solidFill>
                <a:srgbClr val="0000FF"/>
              </a:solidFill>
              <a:latin typeface="Calibri" panose="020F0502020204030204"/>
              <a:ea typeface="+mn-ea"/>
              <a:cs typeface="+mn-cs"/>
            </a:rPr>
            <a:t>exemplary model of sustainable nutrition</a:t>
          </a:r>
          <a:r>
            <a:rPr lang="en-GB" sz="1200" b="1" kern="1200" dirty="0"/>
            <a:t>, leading to significantly less greenhouse gas emissions (72%), less land use (58%), energy consumption (52%). ) and water resources (33%).</a:t>
          </a:r>
          <a:endParaRPr lang="el-GR" sz="1200" b="1" kern="1200" dirty="0"/>
        </a:p>
        <a:p>
          <a:pPr algn="just"/>
          <a:endParaRPr lang="el-GR" sz="1200" b="1" kern="1200" dirty="0"/>
        </a:p>
        <a:p>
          <a:pPr algn="just"/>
          <a:r>
            <a:rPr lang="en-GB" sz="1200" b="1" kern="1200" dirty="0"/>
            <a:t>It </a:t>
          </a:r>
          <a:r>
            <a:rPr lang="en-GB" sz="1200" b="1" i="1" kern="1200" dirty="0">
              <a:solidFill>
                <a:srgbClr val="0000FF"/>
              </a:solidFill>
              <a:latin typeface="Calibri" panose="020F0502020204030204"/>
              <a:ea typeface="+mn-ea"/>
              <a:cs typeface="+mn-cs"/>
            </a:rPr>
            <a:t>combines the positive impact on consumer health, increased access to food </a:t>
          </a:r>
          <a:r>
            <a:rPr lang="en-GB" sz="1200" b="1" kern="1200" dirty="0"/>
            <a:t>and </a:t>
          </a:r>
          <a:r>
            <a:rPr lang="en-GB" sz="1200" b="1" i="1" kern="1200" dirty="0">
              <a:solidFill>
                <a:srgbClr val="0000FF"/>
              </a:solidFill>
              <a:latin typeface="Calibri" panose="020F0502020204030204"/>
              <a:ea typeface="+mn-ea"/>
              <a:cs typeface="+mn-cs"/>
            </a:rPr>
            <a:t>economy</a:t>
          </a:r>
          <a:r>
            <a:rPr lang="en-GB" sz="1200" b="1" kern="1200" dirty="0"/>
            <a:t> (due to domestic production), but also the </a:t>
          </a:r>
          <a:r>
            <a:rPr lang="en-GB" sz="1200" b="1" i="1" kern="1200" dirty="0">
              <a:solidFill>
                <a:srgbClr val="0000FF"/>
              </a:solidFill>
              <a:latin typeface="Calibri" panose="020F0502020204030204"/>
              <a:ea typeface="+mn-ea"/>
              <a:cs typeface="+mn-cs"/>
            </a:rPr>
            <a:t>protection of the sustainability </a:t>
          </a:r>
          <a:r>
            <a:rPr lang="en-GB" sz="1200" b="1" kern="1200" dirty="0"/>
            <a:t>and </a:t>
          </a:r>
          <a:r>
            <a:rPr lang="en-GB" sz="1200" b="1" i="1" kern="1200" dirty="0">
              <a:solidFill>
                <a:srgbClr val="0000FF"/>
              </a:solidFill>
              <a:latin typeface="Calibri" panose="020F0502020204030204"/>
              <a:ea typeface="+mn-ea"/>
              <a:cs typeface="+mn-cs"/>
            </a:rPr>
            <a:t>biodiversity of the environment </a:t>
          </a:r>
          <a:r>
            <a:rPr lang="en-GB" sz="1200" b="1" kern="1200" dirty="0"/>
            <a:t>(win-win). At the same time, the use of local products contributes to the local economy.</a:t>
          </a:r>
          <a:endParaRPr lang="el-GR" sz="1200" kern="1200" dirty="0"/>
        </a:p>
      </dgm:t>
    </dgm:pt>
    <dgm:pt modelId="{B75A8059-5F1B-4062-8701-1919249A9085}" type="parTrans" cxnId="{84F74711-02A0-4243-8C48-A46AD338896C}">
      <dgm:prSet/>
      <dgm:spPr/>
      <dgm:t>
        <a:bodyPr/>
        <a:lstStyle/>
        <a:p>
          <a:endParaRPr lang="el-GR"/>
        </a:p>
      </dgm:t>
    </dgm:pt>
    <dgm:pt modelId="{A17299A4-DB96-44BA-99A1-DDEE68E1DC0F}" type="sibTrans" cxnId="{84F74711-02A0-4243-8C48-A46AD338896C}">
      <dgm:prSet/>
      <dgm:spPr/>
      <dgm:t>
        <a:bodyPr/>
        <a:lstStyle/>
        <a:p>
          <a:endParaRPr lang="el-GR"/>
        </a:p>
      </dgm:t>
    </dgm:pt>
    <dgm:pt modelId="{384AAD4A-DEA0-4BC5-9C3E-2DB8D114A09F}">
      <dgm:prSet custT="1"/>
      <dgm:spPr/>
      <dgm:t>
        <a:bodyPr/>
        <a:lstStyle/>
        <a:p>
          <a:pPr algn="just"/>
          <a:r>
            <a:rPr lang="en-GB" sz="1200" b="1" kern="1200" dirty="0"/>
            <a:t>At the </a:t>
          </a:r>
          <a:r>
            <a:rPr lang="en-GB" sz="1200" b="1" i="1" kern="1200" dirty="0">
              <a:solidFill>
                <a:srgbClr val="0000FF"/>
              </a:solidFill>
              <a:latin typeface="Calibri" panose="020F0502020204030204"/>
              <a:ea typeface="+mn-ea"/>
              <a:cs typeface="+mn-cs"/>
            </a:rPr>
            <a:t>core</a:t>
          </a:r>
          <a:r>
            <a:rPr lang="en-GB" sz="1200" b="1" kern="1200" dirty="0"/>
            <a:t> of the </a:t>
          </a:r>
          <a:r>
            <a:rPr lang="en-GB" sz="1200" b="1" i="1" kern="1200" dirty="0">
              <a:solidFill>
                <a:srgbClr val="0000FF"/>
              </a:solidFill>
              <a:latin typeface="Calibri" panose="020F0502020204030204"/>
              <a:ea typeface="+mn-ea"/>
              <a:cs typeface="+mn-cs"/>
            </a:rPr>
            <a:t>Mediterranean diet </a:t>
          </a:r>
          <a:r>
            <a:rPr lang="en-GB" sz="1200" b="1" kern="1200" dirty="0"/>
            <a:t>are mainly </a:t>
          </a:r>
          <a:r>
            <a:rPr lang="en-GB" sz="1200" b="1" i="1" kern="1200" dirty="0">
              <a:solidFill>
                <a:srgbClr val="0000FF"/>
              </a:solidFill>
              <a:latin typeface="Calibri" panose="020F0502020204030204"/>
              <a:ea typeface="+mn-ea"/>
              <a:cs typeface="+mn-cs"/>
            </a:rPr>
            <a:t>plant sources of domestic food</a:t>
          </a:r>
          <a:r>
            <a:rPr lang="en-GB" sz="1200" b="1" kern="1200" dirty="0"/>
            <a:t>, with small or moderate amounts of animal products and wine. It is characterized by a large amount of fruits, vegetables, nuts, legumes, cereals, fish &amp; olive oil, moderate amounts of dairy products and wine, and small amounts of meat, mainly red.</a:t>
          </a:r>
          <a:endParaRPr lang="el-GR" sz="1200" kern="1200" dirty="0"/>
        </a:p>
      </dgm:t>
    </dgm:pt>
    <dgm:pt modelId="{27D3DA52-3CF4-447C-AE99-D489617813F9}" type="sibTrans" cxnId="{26B3A17D-B663-45A5-90C5-0DD169AA5810}">
      <dgm:prSet/>
      <dgm:spPr/>
      <dgm:t>
        <a:bodyPr/>
        <a:lstStyle/>
        <a:p>
          <a:endParaRPr lang="el-GR"/>
        </a:p>
      </dgm:t>
    </dgm:pt>
    <dgm:pt modelId="{6280E6D8-C7FC-4A20-8711-DFB022D08DE8}" type="parTrans" cxnId="{26B3A17D-B663-45A5-90C5-0DD169AA5810}">
      <dgm:prSet/>
      <dgm:spPr/>
      <dgm:t>
        <a:bodyPr/>
        <a:lstStyle/>
        <a:p>
          <a:endParaRPr lang="el-GR"/>
        </a:p>
      </dgm:t>
    </dgm:pt>
    <dgm:pt modelId="{DD620D6E-61C1-49AE-A8FA-FA1DCB3BA5CA}" type="pres">
      <dgm:prSet presAssocID="{172356DB-14A0-43CB-97EE-DD0321AB3680}" presName="composite" presStyleCnt="0">
        <dgm:presLayoutVars>
          <dgm:chMax val="5"/>
          <dgm:dir/>
          <dgm:resizeHandles val="exact"/>
        </dgm:presLayoutVars>
      </dgm:prSet>
      <dgm:spPr/>
    </dgm:pt>
    <dgm:pt modelId="{FE3CA401-CB34-4460-9BB0-D984CABF319B}" type="pres">
      <dgm:prSet presAssocID="{708BDEFD-ADD3-48EC-A1E4-59B630679F45}" presName="circle1" presStyleLbl="lnNode1" presStyleIdx="0" presStyleCnt="4"/>
      <dgm:spPr>
        <a:solidFill>
          <a:srgbClr val="FFFF00"/>
        </a:solidFill>
      </dgm:spPr>
    </dgm:pt>
    <dgm:pt modelId="{DBD5A95E-048B-45E3-B700-CB2C220CA6F7}" type="pres">
      <dgm:prSet presAssocID="{708BDEFD-ADD3-48EC-A1E4-59B630679F45}" presName="text1" presStyleLbl="revTx" presStyleIdx="0" presStyleCnt="4" custScaleX="144594" custScaleY="13823" custLinFactNeighborX="48072" custLinFactNeighborY="5788">
        <dgm:presLayoutVars>
          <dgm:bulletEnabled val="1"/>
        </dgm:presLayoutVars>
      </dgm:prSet>
      <dgm:spPr/>
    </dgm:pt>
    <dgm:pt modelId="{0BCE7E36-D5D7-42EC-B6AB-076FAAF32AA0}" type="pres">
      <dgm:prSet presAssocID="{708BDEFD-ADD3-48EC-A1E4-59B630679F45}" presName="line1" presStyleLbl="callout" presStyleIdx="0" presStyleCnt="8" custLinFactNeighborX="-2633" custLinFactNeighborY="-50300"/>
      <dgm:spPr/>
    </dgm:pt>
    <dgm:pt modelId="{B283F38C-FED9-489D-8068-422C1A9D4D63}" type="pres">
      <dgm:prSet presAssocID="{708BDEFD-ADD3-48EC-A1E4-59B630679F45}" presName="d1" presStyleLbl="callout" presStyleIdx="1" presStyleCnt="8"/>
      <dgm:spPr/>
    </dgm:pt>
    <dgm:pt modelId="{3B5DD441-A344-408D-A6CB-C3D748F5AA2C}" type="pres">
      <dgm:prSet presAssocID="{239894C9-F539-42B1-BA89-5AEA5B82D474}" presName="circle2" presStyleLbl="lnNode1" presStyleIdx="1" presStyleCnt="4"/>
      <dgm:spPr>
        <a:solidFill>
          <a:srgbClr val="00FFFF"/>
        </a:solidFill>
      </dgm:spPr>
    </dgm:pt>
    <dgm:pt modelId="{C19CD31B-C224-4D16-8E44-D8F7F9BE6187}" type="pres">
      <dgm:prSet presAssocID="{239894C9-F539-42B1-BA89-5AEA5B82D474}" presName="text2" presStyleLbl="revTx" presStyleIdx="1" presStyleCnt="4" custScaleX="192461" custScaleY="54623" custLinFactNeighborX="45319" custLinFactNeighborY="-14562">
        <dgm:presLayoutVars>
          <dgm:bulletEnabled val="1"/>
        </dgm:presLayoutVars>
      </dgm:prSet>
      <dgm:spPr/>
    </dgm:pt>
    <dgm:pt modelId="{1315597F-D3BD-4856-ADC6-0D95A50057D8}" type="pres">
      <dgm:prSet presAssocID="{239894C9-F539-42B1-BA89-5AEA5B82D474}" presName="line2" presStyleLbl="callout" presStyleIdx="2" presStyleCnt="8"/>
      <dgm:spPr/>
    </dgm:pt>
    <dgm:pt modelId="{F712C48F-5B9D-4978-ADB5-972DABBD254F}" type="pres">
      <dgm:prSet presAssocID="{239894C9-F539-42B1-BA89-5AEA5B82D474}" presName="d2" presStyleLbl="callout" presStyleIdx="3" presStyleCnt="8"/>
      <dgm:spPr/>
    </dgm:pt>
    <dgm:pt modelId="{D2E82C90-37C9-4574-8F9D-7B133FF41C59}" type="pres">
      <dgm:prSet presAssocID="{384AAD4A-DEA0-4BC5-9C3E-2DB8D114A09F}" presName="circle3" presStyleLbl="lnNode1" presStyleIdx="2" presStyleCnt="4"/>
      <dgm:spPr>
        <a:solidFill>
          <a:srgbClr val="B0EE00"/>
        </a:solidFill>
      </dgm:spPr>
    </dgm:pt>
    <dgm:pt modelId="{71752D32-073E-4294-A3E0-1F46AD433A04}" type="pres">
      <dgm:prSet presAssocID="{384AAD4A-DEA0-4BC5-9C3E-2DB8D114A09F}" presName="text3" presStyleLbl="revTx" presStyleIdx="2" presStyleCnt="4" custScaleX="188694" custScaleY="23486" custLinFactNeighborX="43445" custLinFactNeighborY="6165">
        <dgm:presLayoutVars>
          <dgm:bulletEnabled val="1"/>
        </dgm:presLayoutVars>
      </dgm:prSet>
      <dgm:spPr/>
    </dgm:pt>
    <dgm:pt modelId="{008971F6-257F-4035-AD9C-95FAECB2CFB8}" type="pres">
      <dgm:prSet presAssocID="{384AAD4A-DEA0-4BC5-9C3E-2DB8D114A09F}" presName="line3" presStyleLbl="callout" presStyleIdx="4" presStyleCnt="8"/>
      <dgm:spPr/>
    </dgm:pt>
    <dgm:pt modelId="{9EE87074-92ED-49FF-9CA5-66E13DD402FA}" type="pres">
      <dgm:prSet presAssocID="{384AAD4A-DEA0-4BC5-9C3E-2DB8D114A09F}" presName="d3" presStyleLbl="callout" presStyleIdx="5" presStyleCnt="8"/>
      <dgm:spPr/>
    </dgm:pt>
    <dgm:pt modelId="{28E2E929-719F-4310-B4A3-08902E3C6AA4}" type="pres">
      <dgm:prSet presAssocID="{71B96737-E31B-48AF-8827-CCD631C5C8DE}" presName="circle4" presStyleLbl="lnNode1" presStyleIdx="3" presStyleCnt="4"/>
      <dgm:spPr>
        <a:blipFill rotWithShape="0">
          <a:blip xmlns:r="http://schemas.openxmlformats.org/officeDocument/2006/relationships" r:embed="rId1"/>
          <a:stretch>
            <a:fillRect/>
          </a:stretch>
        </a:blipFill>
      </dgm:spPr>
    </dgm:pt>
    <dgm:pt modelId="{5243B929-7A5D-4AF9-8D40-71795F2DE6A5}" type="pres">
      <dgm:prSet presAssocID="{71B96737-E31B-48AF-8827-CCD631C5C8DE}" presName="text4" presStyleLbl="revTx" presStyleIdx="3" presStyleCnt="4" custScaleX="190338" custLinFactNeighborX="44695" custLinFactNeighborY="73193">
        <dgm:presLayoutVars>
          <dgm:bulletEnabled val="1"/>
        </dgm:presLayoutVars>
      </dgm:prSet>
      <dgm:spPr/>
    </dgm:pt>
    <dgm:pt modelId="{3828FFC0-644A-4B5A-944E-488E5E636214}" type="pres">
      <dgm:prSet presAssocID="{71B96737-E31B-48AF-8827-CCD631C5C8DE}" presName="line4" presStyleLbl="callout" presStyleIdx="6" presStyleCnt="8"/>
      <dgm:spPr/>
    </dgm:pt>
    <dgm:pt modelId="{9349AE02-E2C3-4BB5-B886-04681179CD4B}" type="pres">
      <dgm:prSet presAssocID="{71B96737-E31B-48AF-8827-CCD631C5C8DE}" presName="d4" presStyleLbl="callout" presStyleIdx="7" presStyleCnt="8"/>
      <dgm:spPr/>
    </dgm:pt>
  </dgm:ptLst>
  <dgm:cxnLst>
    <dgm:cxn modelId="{84F74711-02A0-4243-8C48-A46AD338896C}" srcId="{172356DB-14A0-43CB-97EE-DD0321AB3680}" destId="{71B96737-E31B-48AF-8827-CCD631C5C8DE}" srcOrd="3" destOrd="0" parTransId="{B75A8059-5F1B-4062-8701-1919249A9085}" sibTransId="{A17299A4-DB96-44BA-99A1-DDEE68E1DC0F}"/>
    <dgm:cxn modelId="{88F17765-22C5-4211-9ECA-DDD04D154A15}" type="presOf" srcId="{239894C9-F539-42B1-BA89-5AEA5B82D474}" destId="{C19CD31B-C224-4D16-8E44-D8F7F9BE6187}" srcOrd="0" destOrd="0" presId="urn:microsoft.com/office/officeart/2005/8/layout/target1"/>
    <dgm:cxn modelId="{D8B9C64F-867F-4536-A9C6-F4163460C51F}" srcId="{172356DB-14A0-43CB-97EE-DD0321AB3680}" destId="{708BDEFD-ADD3-48EC-A1E4-59B630679F45}" srcOrd="0" destOrd="0" parTransId="{81CDDFB2-6B7A-4031-89FC-E1E1179A3884}" sibTransId="{B1DAF112-DB84-4D48-9A15-C3A5572DAC91}"/>
    <dgm:cxn modelId="{ABBD6C54-2EDB-4122-B357-5549A7AED43B}" type="presOf" srcId="{708BDEFD-ADD3-48EC-A1E4-59B630679F45}" destId="{DBD5A95E-048B-45E3-B700-CB2C220CA6F7}" srcOrd="0" destOrd="0" presId="urn:microsoft.com/office/officeart/2005/8/layout/target1"/>
    <dgm:cxn modelId="{26B3A17D-B663-45A5-90C5-0DD169AA5810}" srcId="{172356DB-14A0-43CB-97EE-DD0321AB3680}" destId="{384AAD4A-DEA0-4BC5-9C3E-2DB8D114A09F}" srcOrd="2" destOrd="0" parTransId="{6280E6D8-C7FC-4A20-8711-DFB022D08DE8}" sibTransId="{27D3DA52-3CF4-447C-AE99-D489617813F9}"/>
    <dgm:cxn modelId="{69489F8C-6716-4A7F-A844-7EA7ADC14F4A}" type="presOf" srcId="{172356DB-14A0-43CB-97EE-DD0321AB3680}" destId="{DD620D6E-61C1-49AE-A8FA-FA1DCB3BA5CA}" srcOrd="0" destOrd="0" presId="urn:microsoft.com/office/officeart/2005/8/layout/target1"/>
    <dgm:cxn modelId="{4C22BF9D-4798-4F65-BC38-0A7B5EA7C45F}" type="presOf" srcId="{71B96737-E31B-48AF-8827-CCD631C5C8DE}" destId="{5243B929-7A5D-4AF9-8D40-71795F2DE6A5}" srcOrd="0" destOrd="0" presId="urn:microsoft.com/office/officeart/2005/8/layout/target1"/>
    <dgm:cxn modelId="{DFE8B9A5-42E7-4417-84F4-A69FD9D8520A}" type="presOf" srcId="{384AAD4A-DEA0-4BC5-9C3E-2DB8D114A09F}" destId="{71752D32-073E-4294-A3E0-1F46AD433A04}" srcOrd="0" destOrd="0" presId="urn:microsoft.com/office/officeart/2005/8/layout/target1"/>
    <dgm:cxn modelId="{DA7924E2-897B-44DE-A3F2-FAF011763141}" srcId="{172356DB-14A0-43CB-97EE-DD0321AB3680}" destId="{239894C9-F539-42B1-BA89-5AEA5B82D474}" srcOrd="1" destOrd="0" parTransId="{6C59AF19-5333-443B-9D11-DCBE99E400C8}" sibTransId="{F2FB8EB0-B304-4BED-94E1-C3A2BA75590A}"/>
    <dgm:cxn modelId="{CB1D44D6-CB0A-4748-B399-16D816164C6C}" type="presParOf" srcId="{DD620D6E-61C1-49AE-A8FA-FA1DCB3BA5CA}" destId="{FE3CA401-CB34-4460-9BB0-D984CABF319B}" srcOrd="0" destOrd="0" presId="urn:microsoft.com/office/officeart/2005/8/layout/target1"/>
    <dgm:cxn modelId="{494141B9-B7D2-4251-AF1A-242C2BF88B28}" type="presParOf" srcId="{DD620D6E-61C1-49AE-A8FA-FA1DCB3BA5CA}" destId="{DBD5A95E-048B-45E3-B700-CB2C220CA6F7}" srcOrd="1" destOrd="0" presId="urn:microsoft.com/office/officeart/2005/8/layout/target1"/>
    <dgm:cxn modelId="{8FEFA6FB-EFBF-4B2B-912D-62000231CF11}" type="presParOf" srcId="{DD620D6E-61C1-49AE-A8FA-FA1DCB3BA5CA}" destId="{0BCE7E36-D5D7-42EC-B6AB-076FAAF32AA0}" srcOrd="2" destOrd="0" presId="urn:microsoft.com/office/officeart/2005/8/layout/target1"/>
    <dgm:cxn modelId="{311FAFB1-1656-4194-A54F-689F3BAA9188}" type="presParOf" srcId="{DD620D6E-61C1-49AE-A8FA-FA1DCB3BA5CA}" destId="{B283F38C-FED9-489D-8068-422C1A9D4D63}" srcOrd="3" destOrd="0" presId="urn:microsoft.com/office/officeart/2005/8/layout/target1"/>
    <dgm:cxn modelId="{D75BFE10-2723-410C-B3B5-F5151CED369D}" type="presParOf" srcId="{DD620D6E-61C1-49AE-A8FA-FA1DCB3BA5CA}" destId="{3B5DD441-A344-408D-A6CB-C3D748F5AA2C}" srcOrd="4" destOrd="0" presId="urn:microsoft.com/office/officeart/2005/8/layout/target1"/>
    <dgm:cxn modelId="{F73D0D88-05F3-400C-9F75-74F85757E66A}" type="presParOf" srcId="{DD620D6E-61C1-49AE-A8FA-FA1DCB3BA5CA}" destId="{C19CD31B-C224-4D16-8E44-D8F7F9BE6187}" srcOrd="5" destOrd="0" presId="urn:microsoft.com/office/officeart/2005/8/layout/target1"/>
    <dgm:cxn modelId="{B9EFF269-FAA5-409B-9DE8-2AD9EFDFBE70}" type="presParOf" srcId="{DD620D6E-61C1-49AE-A8FA-FA1DCB3BA5CA}" destId="{1315597F-D3BD-4856-ADC6-0D95A50057D8}" srcOrd="6" destOrd="0" presId="urn:microsoft.com/office/officeart/2005/8/layout/target1"/>
    <dgm:cxn modelId="{9E19D01A-A3CF-4BE4-BAA1-61BA1C59AFFF}" type="presParOf" srcId="{DD620D6E-61C1-49AE-A8FA-FA1DCB3BA5CA}" destId="{F712C48F-5B9D-4978-ADB5-972DABBD254F}" srcOrd="7" destOrd="0" presId="urn:microsoft.com/office/officeart/2005/8/layout/target1"/>
    <dgm:cxn modelId="{3AF74DC4-E590-4E81-A886-2323638DFC5B}" type="presParOf" srcId="{DD620D6E-61C1-49AE-A8FA-FA1DCB3BA5CA}" destId="{D2E82C90-37C9-4574-8F9D-7B133FF41C59}" srcOrd="8" destOrd="0" presId="urn:microsoft.com/office/officeart/2005/8/layout/target1"/>
    <dgm:cxn modelId="{FF433E80-5510-4603-96CD-03BA5DD4B443}" type="presParOf" srcId="{DD620D6E-61C1-49AE-A8FA-FA1DCB3BA5CA}" destId="{71752D32-073E-4294-A3E0-1F46AD433A04}" srcOrd="9" destOrd="0" presId="urn:microsoft.com/office/officeart/2005/8/layout/target1"/>
    <dgm:cxn modelId="{F0544F89-13A0-4380-8BB3-A03A84B91006}" type="presParOf" srcId="{DD620D6E-61C1-49AE-A8FA-FA1DCB3BA5CA}" destId="{008971F6-257F-4035-AD9C-95FAECB2CFB8}" srcOrd="10" destOrd="0" presId="urn:microsoft.com/office/officeart/2005/8/layout/target1"/>
    <dgm:cxn modelId="{098A790D-EFD5-49A8-9E07-26A3ABEBF69A}" type="presParOf" srcId="{DD620D6E-61C1-49AE-A8FA-FA1DCB3BA5CA}" destId="{9EE87074-92ED-49FF-9CA5-66E13DD402FA}" srcOrd="11" destOrd="0" presId="urn:microsoft.com/office/officeart/2005/8/layout/target1"/>
    <dgm:cxn modelId="{91FEB8EE-D389-4745-9AE5-26219AAFD80F}" type="presParOf" srcId="{DD620D6E-61C1-49AE-A8FA-FA1DCB3BA5CA}" destId="{28E2E929-719F-4310-B4A3-08902E3C6AA4}" srcOrd="12" destOrd="0" presId="urn:microsoft.com/office/officeart/2005/8/layout/target1"/>
    <dgm:cxn modelId="{0A025727-DD9E-4102-AB97-BA57BAFC3241}" type="presParOf" srcId="{DD620D6E-61C1-49AE-A8FA-FA1DCB3BA5CA}" destId="{5243B929-7A5D-4AF9-8D40-71795F2DE6A5}" srcOrd="13" destOrd="0" presId="urn:microsoft.com/office/officeart/2005/8/layout/target1"/>
    <dgm:cxn modelId="{5E128D50-849F-4BE7-8C44-7F71DE528599}" type="presParOf" srcId="{DD620D6E-61C1-49AE-A8FA-FA1DCB3BA5CA}" destId="{3828FFC0-644A-4B5A-944E-488E5E636214}" srcOrd="14" destOrd="0" presId="urn:microsoft.com/office/officeart/2005/8/layout/target1"/>
    <dgm:cxn modelId="{FCFEEAFD-595A-4235-A264-D01D20F4A571}" type="presParOf" srcId="{DD620D6E-61C1-49AE-A8FA-FA1DCB3BA5CA}" destId="{9349AE02-E2C3-4BB5-B886-04681179CD4B}"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87701-D423-4E3C-AE28-4751275FE1D9}" type="doc">
      <dgm:prSet loTypeId="urn:microsoft.com/office/officeart/2005/8/layout/radial4" loCatId="relationship" qsTypeId="urn:microsoft.com/office/officeart/2005/8/quickstyle/3d3" qsCatId="3D" csTypeId="urn:microsoft.com/office/officeart/2005/8/colors/accent1_2" csCatId="accent1" phldr="1"/>
      <dgm:spPr/>
      <dgm:t>
        <a:bodyPr/>
        <a:lstStyle/>
        <a:p>
          <a:endParaRPr lang="el-GR"/>
        </a:p>
      </dgm:t>
    </dgm:pt>
    <dgm:pt modelId="{922D0175-98BC-4050-A81E-35BFDA3EEE30}">
      <dgm:prSet custT="1"/>
      <dgm:spPr>
        <a:solidFill>
          <a:srgbClr val="FF0000"/>
        </a:solidFill>
      </dgm:spPr>
      <dgm:t>
        <a:bodyPr/>
        <a:lstStyle/>
        <a:p>
          <a:pPr algn="ctr"/>
          <a:r>
            <a:rPr lang="en-GB" sz="1200" b="1" dirty="0">
              <a:solidFill>
                <a:schemeClr val="tx1"/>
              </a:solidFill>
            </a:rPr>
            <a:t>Reducing food waste</a:t>
          </a:r>
          <a:endParaRPr lang="el-GR" sz="1200" b="1" dirty="0">
            <a:solidFill>
              <a:schemeClr val="tx1"/>
            </a:solidFill>
            <a:latin typeface="+mn-lt"/>
          </a:endParaRPr>
        </a:p>
      </dgm:t>
    </dgm:pt>
    <dgm:pt modelId="{5E61D09B-6F18-4AB1-910B-BDFEC4FF65B2}" type="parTrans" cxnId="{12272970-9D5A-4CF5-AF5F-9846910FD031}">
      <dgm:prSet/>
      <dgm:spPr>
        <a:solidFill>
          <a:srgbClr val="FF0000"/>
        </a:solidFill>
      </dgm:spPr>
      <dgm:t>
        <a:bodyPr/>
        <a:lstStyle/>
        <a:p>
          <a:endParaRPr lang="el-GR"/>
        </a:p>
      </dgm:t>
    </dgm:pt>
    <dgm:pt modelId="{6CBF4ADD-0C8A-446E-9CDF-F75970C312D3}" type="sibTrans" cxnId="{12272970-9D5A-4CF5-AF5F-9846910FD031}">
      <dgm:prSet/>
      <dgm:spPr/>
      <dgm:t>
        <a:bodyPr/>
        <a:lstStyle/>
        <a:p>
          <a:endParaRPr lang="el-GR"/>
        </a:p>
      </dgm:t>
    </dgm:pt>
    <dgm:pt modelId="{7E5BE6A5-AEA2-44B5-9135-12C65A692706}">
      <dgm:prSet custT="1"/>
      <dgm:spPr>
        <a:solidFill>
          <a:srgbClr val="0066FF"/>
        </a:solidFill>
      </dgm:spPr>
      <dgm:t>
        <a:bodyPr/>
        <a:lstStyle/>
        <a:p>
          <a:pPr algn="ctr"/>
          <a:r>
            <a:rPr lang="en-GB" sz="1200" b="1" dirty="0">
              <a:solidFill>
                <a:schemeClr val="tx1"/>
              </a:solidFill>
            </a:rPr>
            <a:t>Opting for sustainable food packaging , or buying products in bulk.</a:t>
          </a:r>
          <a:endParaRPr lang="el-GR" sz="1200" b="1" dirty="0">
            <a:solidFill>
              <a:schemeClr val="tx1"/>
            </a:solidFill>
            <a:latin typeface="+mn-lt"/>
          </a:endParaRPr>
        </a:p>
      </dgm:t>
    </dgm:pt>
    <dgm:pt modelId="{5D8D1232-D02E-43AC-B692-7AEA1B6AE02C}" type="parTrans" cxnId="{B83DF519-F4A4-400E-95FA-9FA29210F708}">
      <dgm:prSet/>
      <dgm:spPr>
        <a:solidFill>
          <a:srgbClr val="0066FF"/>
        </a:solidFill>
      </dgm:spPr>
      <dgm:t>
        <a:bodyPr/>
        <a:lstStyle/>
        <a:p>
          <a:endParaRPr lang="el-GR"/>
        </a:p>
      </dgm:t>
    </dgm:pt>
    <dgm:pt modelId="{F681F7D5-34D5-4AEB-8916-81F00DFEBFCD}" type="sibTrans" cxnId="{B83DF519-F4A4-400E-95FA-9FA29210F708}">
      <dgm:prSet/>
      <dgm:spPr/>
      <dgm:t>
        <a:bodyPr/>
        <a:lstStyle/>
        <a:p>
          <a:endParaRPr lang="el-GR"/>
        </a:p>
      </dgm:t>
    </dgm:pt>
    <dgm:pt modelId="{3FB73092-1979-4DC9-A8C6-07DAF413C2B2}">
      <dgm:prSet/>
      <dgm:spPr/>
      <dgm:t>
        <a:bodyPr/>
        <a:lstStyle/>
        <a:p>
          <a:endParaRPr lang="en-US" dirty="0"/>
        </a:p>
      </dgm:t>
    </dgm:pt>
    <dgm:pt modelId="{B17FECD1-FDEC-41E7-9519-12E79B416E7B}" type="parTrans" cxnId="{5FC9C735-EC6A-4AA2-8C2B-790A9A9E446C}">
      <dgm:prSet/>
      <dgm:spPr/>
      <dgm:t>
        <a:bodyPr/>
        <a:lstStyle/>
        <a:p>
          <a:endParaRPr lang="el-GR"/>
        </a:p>
      </dgm:t>
    </dgm:pt>
    <dgm:pt modelId="{4CC8B353-9DF6-46B9-9CA9-69F33323EBF5}" type="sibTrans" cxnId="{5FC9C735-EC6A-4AA2-8C2B-790A9A9E446C}">
      <dgm:prSet/>
      <dgm:spPr/>
      <dgm:t>
        <a:bodyPr/>
        <a:lstStyle/>
        <a:p>
          <a:endParaRPr lang="el-GR"/>
        </a:p>
      </dgm:t>
    </dgm:pt>
    <dgm:pt modelId="{97843351-49DB-4B0E-96E9-B7B0941DCD95}">
      <dgm:prSet custT="1"/>
      <dgm:spPr>
        <a:solidFill>
          <a:srgbClr val="FFFF00"/>
        </a:solidFill>
      </dgm:spPr>
      <dgm:t>
        <a:bodyPr/>
        <a:lstStyle/>
        <a:p>
          <a:pPr algn="ctr"/>
          <a:r>
            <a:rPr lang="en-GB" sz="1200" b="1" dirty="0">
              <a:solidFill>
                <a:schemeClr val="tx1"/>
              </a:solidFill>
            </a:rPr>
            <a:t>Increasing consumption of plant foods and limiting animal products (when possible)</a:t>
          </a:r>
          <a:endParaRPr lang="el-GR" sz="1200" b="1" dirty="0">
            <a:solidFill>
              <a:schemeClr val="tx1"/>
            </a:solidFill>
            <a:latin typeface="+mn-lt"/>
          </a:endParaRPr>
        </a:p>
      </dgm:t>
    </dgm:pt>
    <dgm:pt modelId="{41E9CEBF-08A4-4EBB-89BF-22989B853D07}" type="parTrans" cxnId="{51DC9A93-3AE0-48F9-9A16-A912458153B0}">
      <dgm:prSet/>
      <dgm:spPr>
        <a:solidFill>
          <a:srgbClr val="FFFF00"/>
        </a:solidFill>
      </dgm:spPr>
      <dgm:t>
        <a:bodyPr/>
        <a:lstStyle/>
        <a:p>
          <a:endParaRPr lang="el-GR"/>
        </a:p>
      </dgm:t>
    </dgm:pt>
    <dgm:pt modelId="{E7FE27B4-32C5-4150-9BF2-CCBB87D68B07}" type="sibTrans" cxnId="{51DC9A93-3AE0-48F9-9A16-A912458153B0}">
      <dgm:prSet/>
      <dgm:spPr/>
      <dgm:t>
        <a:bodyPr/>
        <a:lstStyle/>
        <a:p>
          <a:endParaRPr lang="el-GR"/>
        </a:p>
      </dgm:t>
    </dgm:pt>
    <dgm:pt modelId="{AA0380AC-1320-4BDA-8664-0572454D41DC}">
      <dgm:prSet custT="1"/>
      <dgm:spPr>
        <a:solidFill>
          <a:srgbClr val="00B050"/>
        </a:solidFill>
      </dgm:spPr>
      <dgm:t>
        <a:bodyPr/>
        <a:lstStyle/>
        <a:p>
          <a:r>
            <a:rPr lang="en-GB" sz="1200" b="1" dirty="0">
              <a:solidFill>
                <a:schemeClr val="tx1"/>
              </a:solidFill>
            </a:rPr>
            <a:t>Consuming seafood and fish in moderation</a:t>
          </a:r>
          <a:endParaRPr lang="el-GR" sz="1200" b="1" dirty="0">
            <a:solidFill>
              <a:schemeClr val="tx1"/>
            </a:solidFill>
            <a:latin typeface="+mn-lt"/>
          </a:endParaRPr>
        </a:p>
      </dgm:t>
    </dgm:pt>
    <dgm:pt modelId="{334B424A-9433-409F-B97E-9DC003E65896}" type="parTrans" cxnId="{814CEECC-52B6-42E0-B1C0-15D81BFBD2BF}">
      <dgm:prSet/>
      <dgm:spPr>
        <a:solidFill>
          <a:srgbClr val="00B050"/>
        </a:solidFill>
      </dgm:spPr>
      <dgm:t>
        <a:bodyPr/>
        <a:lstStyle/>
        <a:p>
          <a:endParaRPr lang="el-GR"/>
        </a:p>
      </dgm:t>
    </dgm:pt>
    <dgm:pt modelId="{04F23CDE-E49A-450B-A172-C73B38CFB32B}" type="sibTrans" cxnId="{814CEECC-52B6-42E0-B1C0-15D81BFBD2BF}">
      <dgm:prSet/>
      <dgm:spPr/>
      <dgm:t>
        <a:bodyPr/>
        <a:lstStyle/>
        <a:p>
          <a:endParaRPr lang="el-GR"/>
        </a:p>
      </dgm:t>
    </dgm:pt>
    <dgm:pt modelId="{7C407E76-8AF0-40B0-AEB1-BFF60126B3D7}">
      <dgm:prSet custT="1"/>
      <dgm:spPr>
        <a:solidFill>
          <a:srgbClr val="00B050"/>
        </a:solidFill>
      </dgm:spPr>
      <dgm:t>
        <a:bodyPr/>
        <a:lstStyle/>
        <a:p>
          <a:r>
            <a:rPr lang="en-GB" sz="1200" b="1" dirty="0">
              <a:solidFill>
                <a:schemeClr val="tx1"/>
              </a:solidFill>
            </a:rPr>
            <a:t>Selecting domestic products over imported ones</a:t>
          </a:r>
          <a:endParaRPr lang="el-GR" sz="1200" b="1" dirty="0">
            <a:solidFill>
              <a:schemeClr val="tx1"/>
            </a:solidFill>
            <a:latin typeface="+mn-lt"/>
          </a:endParaRPr>
        </a:p>
      </dgm:t>
    </dgm:pt>
    <dgm:pt modelId="{AF0571AC-9CC7-4A45-A3E1-3D173E851C23}" type="parTrans" cxnId="{2B996720-4C3F-4C13-9AAD-7A206D3F23D6}">
      <dgm:prSet/>
      <dgm:spPr>
        <a:solidFill>
          <a:srgbClr val="00B050"/>
        </a:solidFill>
      </dgm:spPr>
      <dgm:t>
        <a:bodyPr/>
        <a:lstStyle/>
        <a:p>
          <a:endParaRPr lang="el-GR"/>
        </a:p>
      </dgm:t>
    </dgm:pt>
    <dgm:pt modelId="{14F13DC9-9523-4D9F-9779-7FAF287ADAB5}" type="sibTrans" cxnId="{2B996720-4C3F-4C13-9AAD-7A206D3F23D6}">
      <dgm:prSet/>
      <dgm:spPr/>
      <dgm:t>
        <a:bodyPr/>
        <a:lstStyle/>
        <a:p>
          <a:endParaRPr lang="el-GR"/>
        </a:p>
      </dgm:t>
    </dgm:pt>
    <dgm:pt modelId="{615AA969-DB90-4EA3-B2BE-D521A1795432}">
      <dgm:prSet custT="1"/>
      <dgm:spPr>
        <a:solidFill>
          <a:srgbClr val="0066FF"/>
        </a:solidFill>
      </dgm:spPr>
      <dgm:t>
        <a:bodyPr/>
        <a:lstStyle/>
        <a:p>
          <a:r>
            <a:rPr lang="en-GB" sz="1200" b="1" dirty="0">
              <a:solidFill>
                <a:schemeClr val="tx1"/>
              </a:solidFill>
            </a:rPr>
            <a:t>Adopting the principles of the Mediterranean diet</a:t>
          </a:r>
          <a:endParaRPr lang="en-US" sz="1200" b="1" dirty="0">
            <a:solidFill>
              <a:schemeClr val="tx1"/>
            </a:solidFill>
            <a:latin typeface="+mn-lt"/>
          </a:endParaRPr>
        </a:p>
      </dgm:t>
    </dgm:pt>
    <dgm:pt modelId="{82E57CE6-71C5-4F61-9643-A3F85CEBE6AB}" type="parTrans" cxnId="{D1F93E61-128C-499F-9960-F8F639986DEF}">
      <dgm:prSet/>
      <dgm:spPr>
        <a:solidFill>
          <a:srgbClr val="0066FF"/>
        </a:solidFill>
      </dgm:spPr>
      <dgm:t>
        <a:bodyPr/>
        <a:lstStyle/>
        <a:p>
          <a:endParaRPr lang="en-US"/>
        </a:p>
      </dgm:t>
    </dgm:pt>
    <dgm:pt modelId="{BE40C340-B4BD-4F8C-AEC9-08880A01DFCC}" type="sibTrans" cxnId="{D1F93E61-128C-499F-9960-F8F639986DEF}">
      <dgm:prSet/>
      <dgm:spPr/>
      <dgm:t>
        <a:bodyPr/>
        <a:lstStyle/>
        <a:p>
          <a:endParaRPr lang="en-US"/>
        </a:p>
      </dgm:t>
    </dgm:pt>
    <dgm:pt modelId="{B465759D-6412-44AC-B65C-6E3DCAC488F5}">
      <dgm:prSet phldrT="[Κείμενο]" custT="1"/>
      <dgm:spPr>
        <a:blipFill rotWithShape="0">
          <a:blip xmlns:r="http://schemas.openxmlformats.org/officeDocument/2006/relationships" r:embed="rId1"/>
          <a:stretch>
            <a:fillRect/>
          </a:stretch>
        </a:blipFill>
      </dgm:spPr>
      <dgm:t>
        <a:bodyPr/>
        <a:lstStyle/>
        <a:p>
          <a:r>
            <a:rPr lang="en-GB" sz="2000" b="1" kern="1200" dirty="0">
              <a:solidFill>
                <a:prstClr val="white"/>
              </a:solidFill>
              <a:latin typeface="Calibri" panose="020F0502020204030204"/>
              <a:ea typeface="+mn-ea"/>
              <a:cs typeface="+mn-cs"/>
            </a:rPr>
            <a:t>Principles of a sustainable healthy diet</a:t>
          </a:r>
          <a:endParaRPr lang="el-GR" sz="2000" b="1" kern="1200" dirty="0">
            <a:solidFill>
              <a:prstClr val="white"/>
            </a:solidFill>
            <a:latin typeface="Calibri" panose="020F0502020204030204"/>
            <a:ea typeface="+mn-ea"/>
            <a:cs typeface="+mn-cs"/>
          </a:endParaRPr>
        </a:p>
      </dgm:t>
    </dgm:pt>
    <dgm:pt modelId="{EC9A4F71-88E1-4536-B233-AEF81976A1E3}" type="sibTrans" cxnId="{AEEFCF4D-3E42-47AF-B9C0-A89355F45527}">
      <dgm:prSet/>
      <dgm:spPr/>
      <dgm:t>
        <a:bodyPr/>
        <a:lstStyle/>
        <a:p>
          <a:endParaRPr lang="el-GR"/>
        </a:p>
      </dgm:t>
    </dgm:pt>
    <dgm:pt modelId="{B9C39977-CA1E-43BE-87B7-D81C306DAE3D}" type="parTrans" cxnId="{AEEFCF4D-3E42-47AF-B9C0-A89355F45527}">
      <dgm:prSet/>
      <dgm:spPr/>
      <dgm:t>
        <a:bodyPr/>
        <a:lstStyle/>
        <a:p>
          <a:endParaRPr lang="el-GR"/>
        </a:p>
      </dgm:t>
    </dgm:pt>
    <dgm:pt modelId="{305348A9-333B-409B-BCFD-078C48C2C8FD}">
      <dgm:prSet custT="1"/>
      <dgm:spPr>
        <a:solidFill>
          <a:srgbClr val="FF0000"/>
        </a:solidFill>
      </dgm:spPr>
      <dgm:t>
        <a:bodyPr/>
        <a:lstStyle/>
        <a:p>
          <a:pPr algn="ctr"/>
          <a:r>
            <a:rPr lang="en-GB" sz="1200" b="1" dirty="0">
              <a:solidFill>
                <a:schemeClr val="tx1"/>
              </a:solidFill>
            </a:rPr>
            <a:t>Reducing energy intake in case of excess body weight</a:t>
          </a:r>
          <a:endParaRPr lang="el-GR" sz="1200" b="1" dirty="0">
            <a:solidFill>
              <a:schemeClr val="tx1"/>
            </a:solidFill>
            <a:latin typeface="+mn-lt"/>
          </a:endParaRPr>
        </a:p>
      </dgm:t>
    </dgm:pt>
    <dgm:pt modelId="{F0E2BA67-58F0-41E1-B68B-42EB4F3413F0}" type="sibTrans" cxnId="{BDF9F6F7-7900-4705-BAFB-7C97E259925B}">
      <dgm:prSet/>
      <dgm:spPr/>
      <dgm:t>
        <a:bodyPr/>
        <a:lstStyle/>
        <a:p>
          <a:endParaRPr lang="el-GR"/>
        </a:p>
      </dgm:t>
    </dgm:pt>
    <dgm:pt modelId="{B4966015-1647-46EA-8F16-36477CD4A26B}" type="parTrans" cxnId="{BDF9F6F7-7900-4705-BAFB-7C97E259925B}">
      <dgm:prSet/>
      <dgm:spPr>
        <a:solidFill>
          <a:srgbClr val="FF0000"/>
        </a:solidFill>
      </dgm:spPr>
      <dgm:t>
        <a:bodyPr/>
        <a:lstStyle/>
        <a:p>
          <a:endParaRPr lang="el-GR"/>
        </a:p>
      </dgm:t>
    </dgm:pt>
    <dgm:pt modelId="{0968439B-A7D5-4237-88F2-345E618D0338}" type="pres">
      <dgm:prSet presAssocID="{14A87701-D423-4E3C-AE28-4751275FE1D9}" presName="cycle" presStyleCnt="0">
        <dgm:presLayoutVars>
          <dgm:chMax val="1"/>
          <dgm:dir/>
          <dgm:animLvl val="ctr"/>
          <dgm:resizeHandles val="exact"/>
        </dgm:presLayoutVars>
      </dgm:prSet>
      <dgm:spPr/>
    </dgm:pt>
    <dgm:pt modelId="{4C58503E-A62D-415D-A69C-878399AF578D}" type="pres">
      <dgm:prSet presAssocID="{B465759D-6412-44AC-B65C-6E3DCAC488F5}" presName="centerShape" presStyleLbl="node0" presStyleIdx="0" presStyleCnt="1" custScaleX="173312"/>
      <dgm:spPr/>
    </dgm:pt>
    <dgm:pt modelId="{00DC0794-6F83-45BC-90EB-90ACA51DB18A}" type="pres">
      <dgm:prSet presAssocID="{B4966015-1647-46EA-8F16-36477CD4A26B}" presName="parTrans" presStyleLbl="bgSibTrans2D1" presStyleIdx="0" presStyleCnt="7"/>
      <dgm:spPr/>
    </dgm:pt>
    <dgm:pt modelId="{914BF399-5746-48EB-A773-7FAD83A0649E}" type="pres">
      <dgm:prSet presAssocID="{305348A9-333B-409B-BCFD-078C48C2C8FD}" presName="node" presStyleLbl="node1" presStyleIdx="0" presStyleCnt="7">
        <dgm:presLayoutVars>
          <dgm:bulletEnabled val="1"/>
        </dgm:presLayoutVars>
      </dgm:prSet>
      <dgm:spPr/>
    </dgm:pt>
    <dgm:pt modelId="{AE9C0055-CF96-4931-BFAC-B2C68E0516B5}" type="pres">
      <dgm:prSet presAssocID="{AF0571AC-9CC7-4A45-A3E1-3D173E851C23}" presName="parTrans" presStyleLbl="bgSibTrans2D1" presStyleIdx="1" presStyleCnt="7"/>
      <dgm:spPr/>
    </dgm:pt>
    <dgm:pt modelId="{C692DC77-1E9F-4908-93A5-9992D116F121}" type="pres">
      <dgm:prSet presAssocID="{7C407E76-8AF0-40B0-AEB1-BFF60126B3D7}" presName="node" presStyleLbl="node1" presStyleIdx="1" presStyleCnt="7">
        <dgm:presLayoutVars>
          <dgm:bulletEnabled val="1"/>
        </dgm:presLayoutVars>
      </dgm:prSet>
      <dgm:spPr/>
    </dgm:pt>
    <dgm:pt modelId="{02CD5704-37D7-4B74-A481-9AD7897B6C1F}" type="pres">
      <dgm:prSet presAssocID="{5D8D1232-D02E-43AC-B692-7AEA1B6AE02C}" presName="parTrans" presStyleLbl="bgSibTrans2D1" presStyleIdx="2" presStyleCnt="7"/>
      <dgm:spPr/>
    </dgm:pt>
    <dgm:pt modelId="{67422B28-7883-4ABF-B7DB-E15CB912BB39}" type="pres">
      <dgm:prSet presAssocID="{7E5BE6A5-AEA2-44B5-9135-12C65A692706}" presName="node" presStyleLbl="node1" presStyleIdx="2" presStyleCnt="7">
        <dgm:presLayoutVars>
          <dgm:bulletEnabled val="1"/>
        </dgm:presLayoutVars>
      </dgm:prSet>
      <dgm:spPr/>
    </dgm:pt>
    <dgm:pt modelId="{1555F09F-BEF7-4862-A381-CFCB1BB92CC8}" type="pres">
      <dgm:prSet presAssocID="{41E9CEBF-08A4-4EBB-89BF-22989B853D07}" presName="parTrans" presStyleLbl="bgSibTrans2D1" presStyleIdx="3" presStyleCnt="7"/>
      <dgm:spPr/>
    </dgm:pt>
    <dgm:pt modelId="{FECEF0C0-049E-4B11-8DA0-72DAC154FCBF}" type="pres">
      <dgm:prSet presAssocID="{97843351-49DB-4B0E-96E9-B7B0941DCD95}" presName="node" presStyleLbl="node1" presStyleIdx="3" presStyleCnt="7">
        <dgm:presLayoutVars>
          <dgm:bulletEnabled val="1"/>
        </dgm:presLayoutVars>
      </dgm:prSet>
      <dgm:spPr/>
    </dgm:pt>
    <dgm:pt modelId="{1B31DEDC-D710-49F0-8ABD-156990DB038A}" type="pres">
      <dgm:prSet presAssocID="{5E61D09B-6F18-4AB1-910B-BDFEC4FF65B2}" presName="parTrans" presStyleLbl="bgSibTrans2D1" presStyleIdx="4" presStyleCnt="7"/>
      <dgm:spPr/>
    </dgm:pt>
    <dgm:pt modelId="{52945BA8-05C0-4400-BA26-1D3DB854696A}" type="pres">
      <dgm:prSet presAssocID="{922D0175-98BC-4050-A81E-35BFDA3EEE30}" presName="node" presStyleLbl="node1" presStyleIdx="4" presStyleCnt="7">
        <dgm:presLayoutVars>
          <dgm:bulletEnabled val="1"/>
        </dgm:presLayoutVars>
      </dgm:prSet>
      <dgm:spPr/>
    </dgm:pt>
    <dgm:pt modelId="{85CA5C34-47DC-4CF0-8E8C-459984D74059}" type="pres">
      <dgm:prSet presAssocID="{334B424A-9433-409F-B97E-9DC003E65896}" presName="parTrans" presStyleLbl="bgSibTrans2D1" presStyleIdx="5" presStyleCnt="7"/>
      <dgm:spPr/>
    </dgm:pt>
    <dgm:pt modelId="{7CB0070B-638A-4229-90F1-78EDFB0F2FDD}" type="pres">
      <dgm:prSet presAssocID="{AA0380AC-1320-4BDA-8664-0572454D41DC}" presName="node" presStyleLbl="node1" presStyleIdx="5" presStyleCnt="7">
        <dgm:presLayoutVars>
          <dgm:bulletEnabled val="1"/>
        </dgm:presLayoutVars>
      </dgm:prSet>
      <dgm:spPr/>
    </dgm:pt>
    <dgm:pt modelId="{4670B0B3-73DB-462E-8795-F6BBB310459E}" type="pres">
      <dgm:prSet presAssocID="{82E57CE6-71C5-4F61-9643-A3F85CEBE6AB}" presName="parTrans" presStyleLbl="bgSibTrans2D1" presStyleIdx="6" presStyleCnt="7"/>
      <dgm:spPr/>
    </dgm:pt>
    <dgm:pt modelId="{0CA05E26-75DA-45EE-B36B-FE131C805A44}" type="pres">
      <dgm:prSet presAssocID="{615AA969-DB90-4EA3-B2BE-D521A1795432}" presName="node" presStyleLbl="node1" presStyleIdx="6" presStyleCnt="7">
        <dgm:presLayoutVars>
          <dgm:bulletEnabled val="1"/>
        </dgm:presLayoutVars>
      </dgm:prSet>
      <dgm:spPr/>
    </dgm:pt>
  </dgm:ptLst>
  <dgm:cxnLst>
    <dgm:cxn modelId="{B83DF519-F4A4-400E-95FA-9FA29210F708}" srcId="{B465759D-6412-44AC-B65C-6E3DCAC488F5}" destId="{7E5BE6A5-AEA2-44B5-9135-12C65A692706}" srcOrd="2" destOrd="0" parTransId="{5D8D1232-D02E-43AC-B692-7AEA1B6AE02C}" sibTransId="{F681F7D5-34D5-4AEB-8916-81F00DFEBFCD}"/>
    <dgm:cxn modelId="{2B996720-4C3F-4C13-9AAD-7A206D3F23D6}" srcId="{B465759D-6412-44AC-B65C-6E3DCAC488F5}" destId="{7C407E76-8AF0-40B0-AEB1-BFF60126B3D7}" srcOrd="1" destOrd="0" parTransId="{AF0571AC-9CC7-4A45-A3E1-3D173E851C23}" sibTransId="{14F13DC9-9523-4D9F-9779-7FAF287ADAB5}"/>
    <dgm:cxn modelId="{55033135-47AE-42D3-86DC-48B8A586B6FA}" type="presOf" srcId="{5D8D1232-D02E-43AC-B692-7AEA1B6AE02C}" destId="{02CD5704-37D7-4B74-A481-9AD7897B6C1F}" srcOrd="0" destOrd="0" presId="urn:microsoft.com/office/officeart/2005/8/layout/radial4"/>
    <dgm:cxn modelId="{5FC9C735-EC6A-4AA2-8C2B-790A9A9E446C}" srcId="{14A87701-D423-4E3C-AE28-4751275FE1D9}" destId="{3FB73092-1979-4DC9-A8C6-07DAF413C2B2}" srcOrd="1" destOrd="0" parTransId="{B17FECD1-FDEC-41E7-9519-12E79B416E7B}" sibTransId="{4CC8B353-9DF6-46B9-9CA9-69F33323EBF5}"/>
    <dgm:cxn modelId="{02BB8A40-F7D7-45F5-8C4B-2B8B068EF720}" type="presOf" srcId="{305348A9-333B-409B-BCFD-078C48C2C8FD}" destId="{914BF399-5746-48EB-A773-7FAD83A0649E}" srcOrd="0" destOrd="0" presId="urn:microsoft.com/office/officeart/2005/8/layout/radial4"/>
    <dgm:cxn modelId="{D1F93E61-128C-499F-9960-F8F639986DEF}" srcId="{B465759D-6412-44AC-B65C-6E3DCAC488F5}" destId="{615AA969-DB90-4EA3-B2BE-D521A1795432}" srcOrd="6" destOrd="0" parTransId="{82E57CE6-71C5-4F61-9643-A3F85CEBE6AB}" sibTransId="{BE40C340-B4BD-4F8C-AEC9-08880A01DFCC}"/>
    <dgm:cxn modelId="{E523B062-7483-438C-AFCE-E1CC1487850C}" type="presOf" srcId="{AF0571AC-9CC7-4A45-A3E1-3D173E851C23}" destId="{AE9C0055-CF96-4931-BFAC-B2C68E0516B5}" srcOrd="0" destOrd="0" presId="urn:microsoft.com/office/officeart/2005/8/layout/radial4"/>
    <dgm:cxn modelId="{FE137963-0E0B-42BD-8280-A7FD80E1A074}" type="presOf" srcId="{82E57CE6-71C5-4F61-9643-A3F85CEBE6AB}" destId="{4670B0B3-73DB-462E-8795-F6BBB310459E}" srcOrd="0" destOrd="0" presId="urn:microsoft.com/office/officeart/2005/8/layout/radial4"/>
    <dgm:cxn modelId="{6A125168-F9DE-4B0A-8CFF-AB91DEF6E0CD}" type="presOf" srcId="{7C407E76-8AF0-40B0-AEB1-BFF60126B3D7}" destId="{C692DC77-1E9F-4908-93A5-9992D116F121}" srcOrd="0" destOrd="0" presId="urn:microsoft.com/office/officeart/2005/8/layout/radial4"/>
    <dgm:cxn modelId="{AEEFCF4D-3E42-47AF-B9C0-A89355F45527}" srcId="{14A87701-D423-4E3C-AE28-4751275FE1D9}" destId="{B465759D-6412-44AC-B65C-6E3DCAC488F5}" srcOrd="0" destOrd="0" parTransId="{B9C39977-CA1E-43BE-87B7-D81C306DAE3D}" sibTransId="{EC9A4F71-88E1-4536-B233-AEF81976A1E3}"/>
    <dgm:cxn modelId="{12272970-9D5A-4CF5-AF5F-9846910FD031}" srcId="{B465759D-6412-44AC-B65C-6E3DCAC488F5}" destId="{922D0175-98BC-4050-A81E-35BFDA3EEE30}" srcOrd="4" destOrd="0" parTransId="{5E61D09B-6F18-4AB1-910B-BDFEC4FF65B2}" sibTransId="{6CBF4ADD-0C8A-446E-9CDF-F75970C312D3}"/>
    <dgm:cxn modelId="{51DC9A93-3AE0-48F9-9A16-A912458153B0}" srcId="{B465759D-6412-44AC-B65C-6E3DCAC488F5}" destId="{97843351-49DB-4B0E-96E9-B7B0941DCD95}" srcOrd="3" destOrd="0" parTransId="{41E9CEBF-08A4-4EBB-89BF-22989B853D07}" sibTransId="{E7FE27B4-32C5-4150-9BF2-CCBB87D68B07}"/>
    <dgm:cxn modelId="{D84F3F97-ECE0-41BE-ABA8-80128EEF5407}" type="presOf" srcId="{5E61D09B-6F18-4AB1-910B-BDFEC4FF65B2}" destId="{1B31DEDC-D710-49F0-8ABD-156990DB038A}" srcOrd="0" destOrd="0" presId="urn:microsoft.com/office/officeart/2005/8/layout/radial4"/>
    <dgm:cxn modelId="{C26C54BB-689F-41B2-8C97-41C175A642BC}" type="presOf" srcId="{B4966015-1647-46EA-8F16-36477CD4A26B}" destId="{00DC0794-6F83-45BC-90EB-90ACA51DB18A}" srcOrd="0" destOrd="0" presId="urn:microsoft.com/office/officeart/2005/8/layout/radial4"/>
    <dgm:cxn modelId="{091679C3-9248-4B4C-B799-ECB2BAA535F5}" type="presOf" srcId="{B465759D-6412-44AC-B65C-6E3DCAC488F5}" destId="{4C58503E-A62D-415D-A69C-878399AF578D}" srcOrd="0" destOrd="0" presId="urn:microsoft.com/office/officeart/2005/8/layout/radial4"/>
    <dgm:cxn modelId="{DF7DE4C5-96B4-4C87-BCA5-EF9572C984D8}" type="presOf" srcId="{334B424A-9433-409F-B97E-9DC003E65896}" destId="{85CA5C34-47DC-4CF0-8E8C-459984D74059}" srcOrd="0" destOrd="0" presId="urn:microsoft.com/office/officeart/2005/8/layout/radial4"/>
    <dgm:cxn modelId="{814CEECC-52B6-42E0-B1C0-15D81BFBD2BF}" srcId="{B465759D-6412-44AC-B65C-6E3DCAC488F5}" destId="{AA0380AC-1320-4BDA-8664-0572454D41DC}" srcOrd="5" destOrd="0" parTransId="{334B424A-9433-409F-B97E-9DC003E65896}" sibTransId="{04F23CDE-E49A-450B-A172-C73B38CFB32B}"/>
    <dgm:cxn modelId="{DAE02AD1-7D7D-498B-94B2-148814A89C56}" type="presOf" srcId="{7E5BE6A5-AEA2-44B5-9135-12C65A692706}" destId="{67422B28-7883-4ABF-B7DB-E15CB912BB39}" srcOrd="0" destOrd="0" presId="urn:microsoft.com/office/officeart/2005/8/layout/radial4"/>
    <dgm:cxn modelId="{0BF06AF0-00F6-47B3-A082-78113F8697F0}" type="presOf" srcId="{922D0175-98BC-4050-A81E-35BFDA3EEE30}" destId="{52945BA8-05C0-4400-BA26-1D3DB854696A}" srcOrd="0" destOrd="0" presId="urn:microsoft.com/office/officeart/2005/8/layout/radial4"/>
    <dgm:cxn modelId="{0ECC6EF1-9180-4228-B104-4298B811E1DA}" type="presOf" srcId="{AA0380AC-1320-4BDA-8664-0572454D41DC}" destId="{7CB0070B-638A-4229-90F1-78EDFB0F2FDD}" srcOrd="0" destOrd="0" presId="urn:microsoft.com/office/officeart/2005/8/layout/radial4"/>
    <dgm:cxn modelId="{DF7A67F3-7B93-4037-BD9D-F43FC9265ADD}" type="presOf" srcId="{615AA969-DB90-4EA3-B2BE-D521A1795432}" destId="{0CA05E26-75DA-45EE-B36B-FE131C805A44}" srcOrd="0" destOrd="0" presId="urn:microsoft.com/office/officeart/2005/8/layout/radial4"/>
    <dgm:cxn modelId="{BDF9F6F7-7900-4705-BAFB-7C97E259925B}" srcId="{B465759D-6412-44AC-B65C-6E3DCAC488F5}" destId="{305348A9-333B-409B-BCFD-078C48C2C8FD}" srcOrd="0" destOrd="0" parTransId="{B4966015-1647-46EA-8F16-36477CD4A26B}" sibTransId="{F0E2BA67-58F0-41E1-B68B-42EB4F3413F0}"/>
    <dgm:cxn modelId="{68B23EFB-0772-43BC-9774-F3CF8F68D71B}" type="presOf" srcId="{41E9CEBF-08A4-4EBB-89BF-22989B853D07}" destId="{1555F09F-BEF7-4862-A381-CFCB1BB92CC8}" srcOrd="0" destOrd="0" presId="urn:microsoft.com/office/officeart/2005/8/layout/radial4"/>
    <dgm:cxn modelId="{D00867FC-E8BD-4DA8-853D-C651222D1614}" type="presOf" srcId="{14A87701-D423-4E3C-AE28-4751275FE1D9}" destId="{0968439B-A7D5-4237-88F2-345E618D0338}" srcOrd="0" destOrd="0" presId="urn:microsoft.com/office/officeart/2005/8/layout/radial4"/>
    <dgm:cxn modelId="{BEF887FF-A213-4323-B967-A16B4039D020}" type="presOf" srcId="{97843351-49DB-4B0E-96E9-B7B0941DCD95}" destId="{FECEF0C0-049E-4B11-8DA0-72DAC154FCBF}" srcOrd="0" destOrd="0" presId="urn:microsoft.com/office/officeart/2005/8/layout/radial4"/>
    <dgm:cxn modelId="{4CAC97A8-431A-4B0D-8C7D-FF07FE584D3D}" type="presParOf" srcId="{0968439B-A7D5-4237-88F2-345E618D0338}" destId="{4C58503E-A62D-415D-A69C-878399AF578D}" srcOrd="0" destOrd="0" presId="urn:microsoft.com/office/officeart/2005/8/layout/radial4"/>
    <dgm:cxn modelId="{C8E675EF-2A70-4545-8908-4DA364BFB66E}" type="presParOf" srcId="{0968439B-A7D5-4237-88F2-345E618D0338}" destId="{00DC0794-6F83-45BC-90EB-90ACA51DB18A}" srcOrd="1" destOrd="0" presId="urn:microsoft.com/office/officeart/2005/8/layout/radial4"/>
    <dgm:cxn modelId="{ED231BFB-9BA7-4F6E-92C2-954DEF0FB2C1}" type="presParOf" srcId="{0968439B-A7D5-4237-88F2-345E618D0338}" destId="{914BF399-5746-48EB-A773-7FAD83A0649E}" srcOrd="2" destOrd="0" presId="urn:microsoft.com/office/officeart/2005/8/layout/radial4"/>
    <dgm:cxn modelId="{DDAFC5EC-0C59-428B-9E2E-FE1257E05D1E}" type="presParOf" srcId="{0968439B-A7D5-4237-88F2-345E618D0338}" destId="{AE9C0055-CF96-4931-BFAC-B2C68E0516B5}" srcOrd="3" destOrd="0" presId="urn:microsoft.com/office/officeart/2005/8/layout/radial4"/>
    <dgm:cxn modelId="{441B75F0-8FB1-436E-8803-6A8831884275}" type="presParOf" srcId="{0968439B-A7D5-4237-88F2-345E618D0338}" destId="{C692DC77-1E9F-4908-93A5-9992D116F121}" srcOrd="4" destOrd="0" presId="urn:microsoft.com/office/officeart/2005/8/layout/radial4"/>
    <dgm:cxn modelId="{CE72DFBE-2788-4E90-9B7A-F352ECB8C16C}" type="presParOf" srcId="{0968439B-A7D5-4237-88F2-345E618D0338}" destId="{02CD5704-37D7-4B74-A481-9AD7897B6C1F}" srcOrd="5" destOrd="0" presId="urn:microsoft.com/office/officeart/2005/8/layout/radial4"/>
    <dgm:cxn modelId="{BCBBA40F-3844-487B-A4ED-2105DD2E081D}" type="presParOf" srcId="{0968439B-A7D5-4237-88F2-345E618D0338}" destId="{67422B28-7883-4ABF-B7DB-E15CB912BB39}" srcOrd="6" destOrd="0" presId="urn:microsoft.com/office/officeart/2005/8/layout/radial4"/>
    <dgm:cxn modelId="{70449B80-B609-438E-80DB-E1F98080C5C9}" type="presParOf" srcId="{0968439B-A7D5-4237-88F2-345E618D0338}" destId="{1555F09F-BEF7-4862-A381-CFCB1BB92CC8}" srcOrd="7" destOrd="0" presId="urn:microsoft.com/office/officeart/2005/8/layout/radial4"/>
    <dgm:cxn modelId="{288BD8BF-E531-4E1D-9BC2-6546B778A399}" type="presParOf" srcId="{0968439B-A7D5-4237-88F2-345E618D0338}" destId="{FECEF0C0-049E-4B11-8DA0-72DAC154FCBF}" srcOrd="8" destOrd="0" presId="urn:microsoft.com/office/officeart/2005/8/layout/radial4"/>
    <dgm:cxn modelId="{6C1A5A20-9694-4F8C-AEF8-2395FEE070DD}" type="presParOf" srcId="{0968439B-A7D5-4237-88F2-345E618D0338}" destId="{1B31DEDC-D710-49F0-8ABD-156990DB038A}" srcOrd="9" destOrd="0" presId="urn:microsoft.com/office/officeart/2005/8/layout/radial4"/>
    <dgm:cxn modelId="{CA8F82DE-2EE3-4730-B671-E19BE8074609}" type="presParOf" srcId="{0968439B-A7D5-4237-88F2-345E618D0338}" destId="{52945BA8-05C0-4400-BA26-1D3DB854696A}" srcOrd="10" destOrd="0" presId="urn:microsoft.com/office/officeart/2005/8/layout/radial4"/>
    <dgm:cxn modelId="{8BEFD72C-AF87-4CC1-83BD-9EBFBFE6013D}" type="presParOf" srcId="{0968439B-A7D5-4237-88F2-345E618D0338}" destId="{85CA5C34-47DC-4CF0-8E8C-459984D74059}" srcOrd="11" destOrd="0" presId="urn:microsoft.com/office/officeart/2005/8/layout/radial4"/>
    <dgm:cxn modelId="{4B2CAF48-BDB0-45E2-B2C3-D39B65FE3D36}" type="presParOf" srcId="{0968439B-A7D5-4237-88F2-345E618D0338}" destId="{7CB0070B-638A-4229-90F1-78EDFB0F2FDD}" srcOrd="12" destOrd="0" presId="urn:microsoft.com/office/officeart/2005/8/layout/radial4"/>
    <dgm:cxn modelId="{4D8CBFE5-A75D-4870-9A03-CA063B4A4B79}" type="presParOf" srcId="{0968439B-A7D5-4237-88F2-345E618D0338}" destId="{4670B0B3-73DB-462E-8795-F6BBB310459E}" srcOrd="13" destOrd="0" presId="urn:microsoft.com/office/officeart/2005/8/layout/radial4"/>
    <dgm:cxn modelId="{FB2F8796-9943-459F-806A-AE7917DE2558}" type="presParOf" srcId="{0968439B-A7D5-4237-88F2-345E618D0338}" destId="{0CA05E26-75DA-45EE-B36B-FE131C805A44}" srcOrd="14"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392C4A-B753-4BCA-B532-BE7E084AD1F5}" type="doc">
      <dgm:prSet loTypeId="urn:microsoft.com/office/officeart/2005/8/layout/rings+Icon" loCatId="relationship" qsTypeId="urn:microsoft.com/office/officeart/2005/8/quickstyle/3d1" qsCatId="3D" csTypeId="urn:microsoft.com/office/officeart/2005/8/colors/accent1_2" csCatId="accent1" phldr="1"/>
      <dgm:spPr/>
      <dgm:t>
        <a:bodyPr/>
        <a:lstStyle/>
        <a:p>
          <a:endParaRPr lang="en-US"/>
        </a:p>
      </dgm:t>
    </dgm:pt>
    <dgm:pt modelId="{E01471E0-E394-4C5C-95A2-6C725558E2B2}">
      <dgm:prSet phldrT="[Text]" custT="1"/>
      <dgm:spPr>
        <a:blipFill dpi="0" rotWithShape="0">
          <a:blip xmlns:r="http://schemas.openxmlformats.org/officeDocument/2006/relationships" r:embed="rId1"/>
          <a:srcRect/>
          <a:stretch>
            <a:fillRect/>
          </a:stretch>
        </a:blipFill>
      </dgm:spPr>
      <dgm:t>
        <a:bodyPr/>
        <a:lstStyle/>
        <a:p>
          <a:r>
            <a:rPr lang="en-GB" sz="1200" b="1" dirty="0">
              <a:solidFill>
                <a:schemeClr val="bg1"/>
              </a:solidFill>
            </a:rPr>
            <a:t>In order to improve our diet, taking the protection of the environment into account, we must first keep in mind that there are no good or bad foods.</a:t>
          </a:r>
          <a:r>
            <a:rPr lang="el-GR" sz="1200" b="1" dirty="0">
              <a:solidFill>
                <a:schemeClr val="bg1"/>
              </a:solidFill>
            </a:rPr>
            <a:t> </a:t>
          </a:r>
          <a:endParaRPr lang="en-US" sz="1200" b="1" dirty="0">
            <a:solidFill>
              <a:schemeClr val="bg1"/>
            </a:solidFill>
          </a:endParaRPr>
        </a:p>
      </dgm:t>
    </dgm:pt>
    <dgm:pt modelId="{C8035F6E-476A-4CF2-8079-901891A6F6AA}" type="parTrans" cxnId="{DBC0E77A-A3C8-494D-B05F-ED34C2D1DF25}">
      <dgm:prSet/>
      <dgm:spPr/>
      <dgm:t>
        <a:bodyPr/>
        <a:lstStyle/>
        <a:p>
          <a:endParaRPr lang="en-US"/>
        </a:p>
      </dgm:t>
    </dgm:pt>
    <dgm:pt modelId="{2DCB93BD-7B08-4EB0-9183-11BE01848D11}" type="sibTrans" cxnId="{DBC0E77A-A3C8-494D-B05F-ED34C2D1DF25}">
      <dgm:prSet/>
      <dgm:spPr/>
      <dgm:t>
        <a:bodyPr/>
        <a:lstStyle/>
        <a:p>
          <a:endParaRPr lang="en-US"/>
        </a:p>
      </dgm:t>
    </dgm:pt>
    <dgm:pt modelId="{0662AD4A-75E8-41DB-B254-F77A4528EBBB}">
      <dgm:prSet phldrT="[Text]" custT="1"/>
      <dgm:spPr>
        <a:solidFill>
          <a:srgbClr val="53B9FF"/>
        </a:solidFill>
      </dgm:spPr>
      <dgm:t>
        <a:bodyPr/>
        <a:lstStyle/>
        <a:p>
          <a:r>
            <a:rPr lang="en-GB" sz="1200" b="1" dirty="0"/>
            <a:t>Eco-friendly foods do not pollute water and soil resources, as they are not produced with extensive use of fertilizers, antibiotics or </a:t>
          </a:r>
          <a:r>
            <a:rPr lang="en-GB" sz="1200" b="1"/>
            <a:t>pesticides.</a:t>
          </a:r>
          <a:endParaRPr lang="en-US" sz="1200" b="1" dirty="0"/>
        </a:p>
      </dgm:t>
    </dgm:pt>
    <dgm:pt modelId="{50F07A2E-BACE-415A-A898-96DFDEE45AE1}" type="parTrans" cxnId="{977F61C4-D6EE-44DF-9B53-25EE3E9906BB}">
      <dgm:prSet/>
      <dgm:spPr/>
      <dgm:t>
        <a:bodyPr/>
        <a:lstStyle/>
        <a:p>
          <a:endParaRPr lang="en-US"/>
        </a:p>
      </dgm:t>
    </dgm:pt>
    <dgm:pt modelId="{94F788AC-ED5A-450F-9306-53887477F040}" type="sibTrans" cxnId="{977F61C4-D6EE-44DF-9B53-25EE3E9906BB}">
      <dgm:prSet/>
      <dgm:spPr/>
      <dgm:t>
        <a:bodyPr/>
        <a:lstStyle/>
        <a:p>
          <a:endParaRPr lang="en-US"/>
        </a:p>
      </dgm:t>
    </dgm:pt>
    <dgm:pt modelId="{21B6524D-25DD-4660-9A9D-E73240153084}">
      <dgm:prSet custT="1"/>
      <dgm:spPr>
        <a:solidFill>
          <a:srgbClr val="9999FF"/>
        </a:solidFill>
      </dgm:spPr>
      <dgm:t>
        <a:bodyPr/>
        <a:lstStyle/>
        <a:p>
          <a:r>
            <a:rPr lang="en-GB" sz="1200" b="1" dirty="0"/>
            <a:t>It all depends on how the food was grown, produced or caught</a:t>
          </a:r>
          <a:r>
            <a:rPr lang="el-GR" sz="1200" b="1" dirty="0"/>
            <a:t>.</a:t>
          </a:r>
          <a:endParaRPr lang="en-US" sz="1200" b="1" dirty="0"/>
        </a:p>
      </dgm:t>
    </dgm:pt>
    <dgm:pt modelId="{E58AC5C7-6F1F-488D-A5B0-E55BBC11F7E8}" type="parTrans" cxnId="{CAE07114-CD7F-46E4-85BD-9D739A972BE6}">
      <dgm:prSet/>
      <dgm:spPr/>
      <dgm:t>
        <a:bodyPr/>
        <a:lstStyle/>
        <a:p>
          <a:endParaRPr lang="en-US"/>
        </a:p>
      </dgm:t>
    </dgm:pt>
    <dgm:pt modelId="{B73B5C2B-57AD-4FC6-9719-B14841335458}" type="sibTrans" cxnId="{CAE07114-CD7F-46E4-85BD-9D739A972BE6}">
      <dgm:prSet/>
      <dgm:spPr/>
      <dgm:t>
        <a:bodyPr/>
        <a:lstStyle/>
        <a:p>
          <a:endParaRPr lang="en-US"/>
        </a:p>
      </dgm:t>
    </dgm:pt>
    <dgm:pt modelId="{95957BC2-9F44-40C2-B79F-AD716A8A66B0}">
      <dgm:prSet custT="1"/>
      <dgm:spPr>
        <a:solidFill>
          <a:srgbClr val="FFFF00"/>
        </a:solidFill>
      </dgm:spPr>
      <dgm:t>
        <a:bodyPr/>
        <a:lstStyle/>
        <a:p>
          <a:r>
            <a:rPr lang="en-GB" sz="1200" b="1" dirty="0"/>
            <a:t>Animal species are not hunted intensively in order to ensure the preservation of their population, while at the same time forests and plains are not destroyed for the extensive cultivation of plant products.</a:t>
          </a:r>
          <a:endParaRPr lang="en-US" sz="1200" b="1" dirty="0"/>
        </a:p>
      </dgm:t>
    </dgm:pt>
    <dgm:pt modelId="{55992669-7F26-4679-A38F-6766F5A6531C}" type="parTrans" cxnId="{999EF734-A8E2-4585-9FA9-AF8487693B12}">
      <dgm:prSet/>
      <dgm:spPr/>
      <dgm:t>
        <a:bodyPr/>
        <a:lstStyle/>
        <a:p>
          <a:endParaRPr lang="en-US"/>
        </a:p>
      </dgm:t>
    </dgm:pt>
    <dgm:pt modelId="{46420EF6-20AC-452C-8EDE-EC585EB5CE88}" type="sibTrans" cxnId="{999EF734-A8E2-4585-9FA9-AF8487693B12}">
      <dgm:prSet/>
      <dgm:spPr/>
      <dgm:t>
        <a:bodyPr/>
        <a:lstStyle/>
        <a:p>
          <a:endParaRPr lang="en-US"/>
        </a:p>
      </dgm:t>
    </dgm:pt>
    <dgm:pt modelId="{31B736C0-8955-403A-8666-8643211E5EBD}">
      <dgm:prSet custT="1"/>
      <dgm:spPr>
        <a:solidFill>
          <a:srgbClr val="FF552D"/>
        </a:solidFill>
      </dgm:spPr>
      <dgm:t>
        <a:bodyPr/>
        <a:lstStyle/>
        <a:p>
          <a:r>
            <a:rPr lang="en-GB" sz="1200" b="1" dirty="0"/>
            <a:t>Therefore, environmentally friendly foods have minimal environmental impact as they are produced responsibly, in a way that respects wildlife and its habitats.</a:t>
          </a:r>
          <a:endParaRPr lang="en-US" sz="1200" b="1" dirty="0"/>
        </a:p>
      </dgm:t>
    </dgm:pt>
    <dgm:pt modelId="{022A0DA1-03B4-43A2-B6A4-28EB80F535E0}" type="parTrans" cxnId="{9AC641E5-C33E-4F18-8039-1888FB15F833}">
      <dgm:prSet/>
      <dgm:spPr/>
      <dgm:t>
        <a:bodyPr/>
        <a:lstStyle/>
        <a:p>
          <a:endParaRPr lang="en-US"/>
        </a:p>
      </dgm:t>
    </dgm:pt>
    <dgm:pt modelId="{BAE597AD-9AA6-4E47-86B2-79B0D99B7666}" type="sibTrans" cxnId="{9AC641E5-C33E-4F18-8039-1888FB15F833}">
      <dgm:prSet/>
      <dgm:spPr/>
      <dgm:t>
        <a:bodyPr/>
        <a:lstStyle/>
        <a:p>
          <a:endParaRPr lang="en-US"/>
        </a:p>
      </dgm:t>
    </dgm:pt>
    <dgm:pt modelId="{0B326F69-FF4A-40F7-ADB4-4E197E7AB651}" type="pres">
      <dgm:prSet presAssocID="{C4392C4A-B753-4BCA-B532-BE7E084AD1F5}" presName="Name0" presStyleCnt="0">
        <dgm:presLayoutVars>
          <dgm:chMax val="7"/>
          <dgm:dir/>
          <dgm:resizeHandles val="exact"/>
        </dgm:presLayoutVars>
      </dgm:prSet>
      <dgm:spPr/>
    </dgm:pt>
    <dgm:pt modelId="{8EEA4BE8-8053-442C-838A-32BF4CE5D930}" type="pres">
      <dgm:prSet presAssocID="{C4392C4A-B753-4BCA-B532-BE7E084AD1F5}" presName="ellipse1" presStyleLbl="vennNode1" presStyleIdx="0" presStyleCnt="5">
        <dgm:presLayoutVars>
          <dgm:bulletEnabled val="1"/>
        </dgm:presLayoutVars>
      </dgm:prSet>
      <dgm:spPr/>
    </dgm:pt>
    <dgm:pt modelId="{3E344ACB-2212-459D-89C6-68BAAD5944F2}" type="pres">
      <dgm:prSet presAssocID="{C4392C4A-B753-4BCA-B532-BE7E084AD1F5}" presName="ellipse2" presStyleLbl="vennNode1" presStyleIdx="1" presStyleCnt="5">
        <dgm:presLayoutVars>
          <dgm:bulletEnabled val="1"/>
        </dgm:presLayoutVars>
      </dgm:prSet>
      <dgm:spPr/>
    </dgm:pt>
    <dgm:pt modelId="{6C8DE967-AC0C-4299-943C-32897854BD63}" type="pres">
      <dgm:prSet presAssocID="{C4392C4A-B753-4BCA-B532-BE7E084AD1F5}" presName="ellipse3" presStyleLbl="vennNode1" presStyleIdx="2" presStyleCnt="5">
        <dgm:presLayoutVars>
          <dgm:bulletEnabled val="1"/>
        </dgm:presLayoutVars>
      </dgm:prSet>
      <dgm:spPr/>
    </dgm:pt>
    <dgm:pt modelId="{04C8D1E6-DEA8-4D69-B473-99A4CBC6066F}" type="pres">
      <dgm:prSet presAssocID="{C4392C4A-B753-4BCA-B532-BE7E084AD1F5}" presName="ellipse4" presStyleLbl="vennNode1" presStyleIdx="3" presStyleCnt="5">
        <dgm:presLayoutVars>
          <dgm:bulletEnabled val="1"/>
        </dgm:presLayoutVars>
      </dgm:prSet>
      <dgm:spPr/>
    </dgm:pt>
    <dgm:pt modelId="{7F880C87-C918-49D0-977F-F02E51B323E1}" type="pres">
      <dgm:prSet presAssocID="{C4392C4A-B753-4BCA-B532-BE7E084AD1F5}" presName="ellipse5" presStyleLbl="vennNode1" presStyleIdx="4" presStyleCnt="5">
        <dgm:presLayoutVars>
          <dgm:bulletEnabled val="1"/>
        </dgm:presLayoutVars>
      </dgm:prSet>
      <dgm:spPr/>
    </dgm:pt>
  </dgm:ptLst>
  <dgm:cxnLst>
    <dgm:cxn modelId="{34BE5B05-1884-4EE3-8E73-235AB5B31F76}" type="presOf" srcId="{31B736C0-8955-403A-8666-8643211E5EBD}" destId="{7F880C87-C918-49D0-977F-F02E51B323E1}" srcOrd="0" destOrd="0" presId="urn:microsoft.com/office/officeart/2005/8/layout/rings+Icon"/>
    <dgm:cxn modelId="{CAE07114-CD7F-46E4-85BD-9D739A972BE6}" srcId="{C4392C4A-B753-4BCA-B532-BE7E084AD1F5}" destId="{21B6524D-25DD-4660-9A9D-E73240153084}" srcOrd="2" destOrd="0" parTransId="{E58AC5C7-6F1F-488D-A5B0-E55BBC11F7E8}" sibTransId="{B73B5C2B-57AD-4FC6-9719-B14841335458}"/>
    <dgm:cxn modelId="{999EF734-A8E2-4585-9FA9-AF8487693B12}" srcId="{C4392C4A-B753-4BCA-B532-BE7E084AD1F5}" destId="{95957BC2-9F44-40C2-B79F-AD716A8A66B0}" srcOrd="1" destOrd="0" parTransId="{55992669-7F26-4679-A38F-6766F5A6531C}" sibTransId="{46420EF6-20AC-452C-8EDE-EC585EB5CE88}"/>
    <dgm:cxn modelId="{8FC43D3F-B7DE-495F-9AEF-3A90BAC38E99}" type="presOf" srcId="{21B6524D-25DD-4660-9A9D-E73240153084}" destId="{6C8DE967-AC0C-4299-943C-32897854BD63}" srcOrd="0" destOrd="0" presId="urn:microsoft.com/office/officeart/2005/8/layout/rings+Icon"/>
    <dgm:cxn modelId="{87C70B69-DDEB-4AF7-8816-FA8CE2D7489A}" type="presOf" srcId="{E01471E0-E394-4C5C-95A2-6C725558E2B2}" destId="{8EEA4BE8-8053-442C-838A-32BF4CE5D930}" srcOrd="0" destOrd="0" presId="urn:microsoft.com/office/officeart/2005/8/layout/rings+Icon"/>
    <dgm:cxn modelId="{DBC0E77A-A3C8-494D-B05F-ED34C2D1DF25}" srcId="{C4392C4A-B753-4BCA-B532-BE7E084AD1F5}" destId="{E01471E0-E394-4C5C-95A2-6C725558E2B2}" srcOrd="0" destOrd="0" parTransId="{C8035F6E-476A-4CF2-8079-901891A6F6AA}" sibTransId="{2DCB93BD-7B08-4EB0-9183-11BE01848D11}"/>
    <dgm:cxn modelId="{14E2AC88-B9B2-46A4-AEC3-35F24E8229B3}" type="presOf" srcId="{95957BC2-9F44-40C2-B79F-AD716A8A66B0}" destId="{3E344ACB-2212-459D-89C6-68BAAD5944F2}" srcOrd="0" destOrd="0" presId="urn:microsoft.com/office/officeart/2005/8/layout/rings+Icon"/>
    <dgm:cxn modelId="{DC2EC8C1-4B72-4D91-AED2-9DDBED5C0179}" type="presOf" srcId="{0662AD4A-75E8-41DB-B254-F77A4528EBBB}" destId="{04C8D1E6-DEA8-4D69-B473-99A4CBC6066F}" srcOrd="0" destOrd="0" presId="urn:microsoft.com/office/officeart/2005/8/layout/rings+Icon"/>
    <dgm:cxn modelId="{977F61C4-D6EE-44DF-9B53-25EE3E9906BB}" srcId="{C4392C4A-B753-4BCA-B532-BE7E084AD1F5}" destId="{0662AD4A-75E8-41DB-B254-F77A4528EBBB}" srcOrd="3" destOrd="0" parTransId="{50F07A2E-BACE-415A-A898-96DFDEE45AE1}" sibTransId="{94F788AC-ED5A-450F-9306-53887477F040}"/>
    <dgm:cxn modelId="{9AC641E5-C33E-4F18-8039-1888FB15F833}" srcId="{C4392C4A-B753-4BCA-B532-BE7E084AD1F5}" destId="{31B736C0-8955-403A-8666-8643211E5EBD}" srcOrd="4" destOrd="0" parTransId="{022A0DA1-03B4-43A2-B6A4-28EB80F535E0}" sibTransId="{BAE597AD-9AA6-4E47-86B2-79B0D99B7666}"/>
    <dgm:cxn modelId="{8E552BF4-1E2A-4283-BBE7-3A1B6FBD6B32}" type="presOf" srcId="{C4392C4A-B753-4BCA-B532-BE7E084AD1F5}" destId="{0B326F69-FF4A-40F7-ADB4-4E197E7AB651}" srcOrd="0" destOrd="0" presId="urn:microsoft.com/office/officeart/2005/8/layout/rings+Icon"/>
    <dgm:cxn modelId="{09A6A514-C9DC-44F2-BEE3-DE85D53D26AF}" type="presParOf" srcId="{0B326F69-FF4A-40F7-ADB4-4E197E7AB651}" destId="{8EEA4BE8-8053-442C-838A-32BF4CE5D930}" srcOrd="0" destOrd="0" presId="urn:microsoft.com/office/officeart/2005/8/layout/rings+Icon"/>
    <dgm:cxn modelId="{CFF7E932-E22D-47A4-9121-EA34585C0D93}" type="presParOf" srcId="{0B326F69-FF4A-40F7-ADB4-4E197E7AB651}" destId="{3E344ACB-2212-459D-89C6-68BAAD5944F2}" srcOrd="1" destOrd="0" presId="urn:microsoft.com/office/officeart/2005/8/layout/rings+Icon"/>
    <dgm:cxn modelId="{A5442B35-8B29-4457-B8E4-32FB45551162}" type="presParOf" srcId="{0B326F69-FF4A-40F7-ADB4-4E197E7AB651}" destId="{6C8DE967-AC0C-4299-943C-32897854BD63}" srcOrd="2" destOrd="0" presId="urn:microsoft.com/office/officeart/2005/8/layout/rings+Icon"/>
    <dgm:cxn modelId="{D9199E62-FC5D-45B0-9731-03DB6A2F7326}" type="presParOf" srcId="{0B326F69-FF4A-40F7-ADB4-4E197E7AB651}" destId="{04C8D1E6-DEA8-4D69-B473-99A4CBC6066F}" srcOrd="3" destOrd="0" presId="urn:microsoft.com/office/officeart/2005/8/layout/rings+Icon"/>
    <dgm:cxn modelId="{C816ED7B-02F8-40F8-81F7-961D85555F34}" type="presParOf" srcId="{0B326F69-FF4A-40F7-ADB4-4E197E7AB651}" destId="{7F880C87-C918-49D0-977F-F02E51B323E1}"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2E929-719F-4310-B4A3-08902E3C6AA4}">
      <dsp:nvSpPr>
        <dsp:cNvPr id="0" name=""/>
        <dsp:cNvSpPr/>
      </dsp:nvSpPr>
      <dsp:spPr>
        <a:xfrm>
          <a:off x="1601204" y="1203156"/>
          <a:ext cx="4269439" cy="4269439"/>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2E82C90-37C9-4574-8F9D-7B133FF41C59}">
      <dsp:nvSpPr>
        <dsp:cNvPr id="0" name=""/>
        <dsp:cNvSpPr/>
      </dsp:nvSpPr>
      <dsp:spPr>
        <a:xfrm>
          <a:off x="2211378" y="1813330"/>
          <a:ext cx="3049091" cy="3049091"/>
        </a:xfrm>
        <a:prstGeom prst="ellipse">
          <a:avLst/>
        </a:prstGeom>
        <a:solidFill>
          <a:srgbClr val="B0EE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B5DD441-A344-408D-A6CB-C3D748F5AA2C}">
      <dsp:nvSpPr>
        <dsp:cNvPr id="0" name=""/>
        <dsp:cNvSpPr/>
      </dsp:nvSpPr>
      <dsp:spPr>
        <a:xfrm>
          <a:off x="2821196" y="2423148"/>
          <a:ext cx="1829454" cy="1829454"/>
        </a:xfrm>
        <a:prstGeom prst="ellipse">
          <a:avLst/>
        </a:prstGeom>
        <a:solidFill>
          <a:srgbClr val="00FF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E3CA401-CB34-4460-9BB0-D984CABF319B}">
      <dsp:nvSpPr>
        <dsp:cNvPr id="0" name=""/>
        <dsp:cNvSpPr/>
      </dsp:nvSpPr>
      <dsp:spPr>
        <a:xfrm>
          <a:off x="3431015" y="3032967"/>
          <a:ext cx="609818" cy="609818"/>
        </a:xfrm>
        <a:prstGeom prst="ellipse">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BD5A95E-048B-45E3-B700-CB2C220CA6F7}">
      <dsp:nvSpPr>
        <dsp:cNvPr id="0" name=""/>
        <dsp:cNvSpPr/>
      </dsp:nvSpPr>
      <dsp:spPr>
        <a:xfrm>
          <a:off x="7132441" y="279091"/>
          <a:ext cx="3086676" cy="141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0000"/>
              </a:solidFill>
            </a:rPr>
            <a:t>Model of sustainable diet</a:t>
          </a:r>
          <a:r>
            <a:rPr lang="el-GR" sz="1600" b="1" kern="1200" dirty="0">
              <a:solidFill>
                <a:srgbClr val="FF0000"/>
              </a:solidFill>
            </a:rPr>
            <a:t> </a:t>
          </a:r>
        </a:p>
      </dsp:txBody>
      <dsp:txXfrm>
        <a:off x="7132441" y="279091"/>
        <a:ext cx="3086676" cy="141147"/>
      </dsp:txXfrm>
    </dsp:sp>
    <dsp:sp modelId="{0BCE7E36-D5D7-42EC-B6AB-076FAAF32AA0}">
      <dsp:nvSpPr>
        <dsp:cNvPr id="0" name=""/>
        <dsp:cNvSpPr/>
      </dsp:nvSpPr>
      <dsp:spPr>
        <a:xfrm>
          <a:off x="6034485" y="272455"/>
          <a:ext cx="5336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B283F38C-FED9-489D-8068-422C1A9D4D63}">
      <dsp:nvSpPr>
        <dsp:cNvPr id="0" name=""/>
        <dsp:cNvSpPr/>
      </dsp:nvSpPr>
      <dsp:spPr>
        <a:xfrm rot="5400000">
          <a:off x="3365906" y="626782"/>
          <a:ext cx="3017070" cy="234819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C19CD31B-C224-4D16-8E44-D8F7F9BE6187}">
      <dsp:nvSpPr>
        <dsp:cNvPr id="0" name=""/>
        <dsp:cNvSpPr/>
      </dsp:nvSpPr>
      <dsp:spPr>
        <a:xfrm>
          <a:off x="6562759" y="884097"/>
          <a:ext cx="4108502" cy="55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just" defTabSz="533400">
            <a:lnSpc>
              <a:spcPct val="90000"/>
            </a:lnSpc>
            <a:spcBef>
              <a:spcPct val="0"/>
            </a:spcBef>
            <a:spcAft>
              <a:spcPct val="35000"/>
            </a:spcAft>
            <a:buNone/>
          </a:pPr>
          <a:r>
            <a:rPr lang="en-GB" sz="1200" b="1" i="1" kern="1200" dirty="0">
              <a:solidFill>
                <a:schemeClr val="tx1"/>
              </a:solidFill>
            </a:rPr>
            <a:t>The</a:t>
          </a:r>
          <a:r>
            <a:rPr lang="en-GB" sz="1200" b="1" i="1" kern="1200" dirty="0">
              <a:solidFill>
                <a:srgbClr val="0000FF"/>
              </a:solidFill>
            </a:rPr>
            <a:t> sustainable diet model </a:t>
          </a:r>
          <a:r>
            <a:rPr lang="en-GB" sz="1200" b="1" i="1" kern="1200" dirty="0">
              <a:solidFill>
                <a:schemeClr val="tx1"/>
              </a:solidFill>
            </a:rPr>
            <a:t>is based on </a:t>
          </a:r>
          <a:r>
            <a:rPr lang="en-GB" sz="1200" b="1" i="1" kern="1200" dirty="0">
              <a:solidFill>
                <a:srgbClr val="0000FF"/>
              </a:solidFill>
            </a:rPr>
            <a:t>the consumption of domestic products, </a:t>
          </a:r>
          <a:r>
            <a:rPr lang="en-GB" sz="1200" b="1" i="1" kern="1200" dirty="0">
              <a:solidFill>
                <a:schemeClr val="tx1"/>
              </a:solidFill>
            </a:rPr>
            <a:t>using the available resources of each region or country,</a:t>
          </a:r>
          <a:r>
            <a:rPr lang="en-GB" sz="1200" b="1" i="1" kern="1200" dirty="0">
              <a:solidFill>
                <a:srgbClr val="0000FF"/>
              </a:solidFill>
            </a:rPr>
            <a:t> with an emphasis on plant-based, less processed foods. </a:t>
          </a:r>
          <a:r>
            <a:rPr lang="en-GB" sz="1200" b="1" i="1" kern="1200" dirty="0">
              <a:solidFill>
                <a:schemeClr val="tx1"/>
              </a:solidFill>
            </a:rPr>
            <a:t>One such example is the </a:t>
          </a:r>
          <a:r>
            <a:rPr lang="en-GB" sz="1200" b="1" i="1" kern="1200" dirty="0">
              <a:solidFill>
                <a:srgbClr val="0000FF"/>
              </a:solidFill>
            </a:rPr>
            <a:t>Mediterranean diet.</a:t>
          </a:r>
          <a:endParaRPr lang="el-GR" sz="1200" i="1" kern="1200" dirty="0">
            <a:solidFill>
              <a:srgbClr val="0000FF"/>
            </a:solidFill>
          </a:endParaRPr>
        </a:p>
      </dsp:txBody>
      <dsp:txXfrm>
        <a:off x="6562759" y="884097"/>
        <a:ext cx="4108502" cy="557759"/>
      </dsp:txXfrm>
    </dsp:sp>
    <dsp:sp modelId="{1315597F-D3BD-4856-ADC6-0D95A50057D8}">
      <dsp:nvSpPr>
        <dsp:cNvPr id="0" name=""/>
        <dsp:cNvSpPr/>
      </dsp:nvSpPr>
      <dsp:spPr>
        <a:xfrm>
          <a:off x="6048537" y="1311671"/>
          <a:ext cx="5336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F712C48F-5B9D-4978-ADB5-972DABBD254F}">
      <dsp:nvSpPr>
        <dsp:cNvPr id="0" name=""/>
        <dsp:cNvSpPr/>
      </dsp:nvSpPr>
      <dsp:spPr>
        <a:xfrm rot="5400000">
          <a:off x="3888200" y="1631167"/>
          <a:ext cx="2477698" cy="183941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71752D32-073E-4294-A3E0-1F46AD433A04}">
      <dsp:nvSpPr>
        <dsp:cNvPr id="0" name=""/>
        <dsp:cNvSpPr/>
      </dsp:nvSpPr>
      <dsp:spPr>
        <a:xfrm>
          <a:off x="6562962" y="2275821"/>
          <a:ext cx="4028088" cy="239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just" defTabSz="533400">
            <a:lnSpc>
              <a:spcPct val="90000"/>
            </a:lnSpc>
            <a:spcBef>
              <a:spcPct val="0"/>
            </a:spcBef>
            <a:spcAft>
              <a:spcPct val="35000"/>
            </a:spcAft>
            <a:buNone/>
          </a:pPr>
          <a:r>
            <a:rPr lang="en-GB" sz="1200" b="1" kern="1200" dirty="0"/>
            <a:t>At the </a:t>
          </a:r>
          <a:r>
            <a:rPr lang="en-GB" sz="1200" b="1" i="1" kern="1200" dirty="0">
              <a:solidFill>
                <a:srgbClr val="0000FF"/>
              </a:solidFill>
              <a:latin typeface="Calibri" panose="020F0502020204030204"/>
              <a:ea typeface="+mn-ea"/>
              <a:cs typeface="+mn-cs"/>
            </a:rPr>
            <a:t>core</a:t>
          </a:r>
          <a:r>
            <a:rPr lang="en-GB" sz="1200" b="1" kern="1200" dirty="0"/>
            <a:t> of the </a:t>
          </a:r>
          <a:r>
            <a:rPr lang="en-GB" sz="1200" b="1" i="1" kern="1200" dirty="0">
              <a:solidFill>
                <a:srgbClr val="0000FF"/>
              </a:solidFill>
              <a:latin typeface="Calibri" panose="020F0502020204030204"/>
              <a:ea typeface="+mn-ea"/>
              <a:cs typeface="+mn-cs"/>
            </a:rPr>
            <a:t>Mediterranean diet </a:t>
          </a:r>
          <a:r>
            <a:rPr lang="en-GB" sz="1200" b="1" kern="1200" dirty="0"/>
            <a:t>are mainly </a:t>
          </a:r>
          <a:r>
            <a:rPr lang="en-GB" sz="1200" b="1" i="1" kern="1200" dirty="0">
              <a:solidFill>
                <a:srgbClr val="0000FF"/>
              </a:solidFill>
              <a:latin typeface="Calibri" panose="020F0502020204030204"/>
              <a:ea typeface="+mn-ea"/>
              <a:cs typeface="+mn-cs"/>
            </a:rPr>
            <a:t>plant sources of domestic food</a:t>
          </a:r>
          <a:r>
            <a:rPr lang="en-GB" sz="1200" b="1" kern="1200" dirty="0"/>
            <a:t>, with small or moderate amounts of animal products and wine. It is characterized by a large amount of fruits, vegetables, nuts, legumes, cereals, fish &amp; olive oil, moderate amounts of dairy products and wine, and small amounts of meat, mainly red.</a:t>
          </a:r>
          <a:endParaRPr lang="el-GR" sz="1200" kern="1200" dirty="0"/>
        </a:p>
      </dsp:txBody>
      <dsp:txXfrm>
        <a:off x="6562962" y="2275821"/>
        <a:ext cx="4028088" cy="239817"/>
      </dsp:txXfrm>
    </dsp:sp>
    <dsp:sp modelId="{008971F6-257F-4035-AD9C-95FAECB2CFB8}">
      <dsp:nvSpPr>
        <dsp:cNvPr id="0" name=""/>
        <dsp:cNvSpPr/>
      </dsp:nvSpPr>
      <dsp:spPr>
        <a:xfrm>
          <a:off x="6048537" y="2332779"/>
          <a:ext cx="5336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9EE87074-92ED-49FF-9CA5-66E13DD402FA}">
      <dsp:nvSpPr>
        <dsp:cNvPr id="0" name=""/>
        <dsp:cNvSpPr/>
      </dsp:nvSpPr>
      <dsp:spPr>
        <a:xfrm rot="5400000">
          <a:off x="4393773" y="2567242"/>
          <a:ext cx="1889938" cy="1419588"/>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5243B929-7A5D-4AF9-8D40-71795F2DE6A5}">
      <dsp:nvSpPr>
        <dsp:cNvPr id="0" name=""/>
        <dsp:cNvSpPr/>
      </dsp:nvSpPr>
      <dsp:spPr>
        <a:xfrm>
          <a:off x="6572098" y="3590712"/>
          <a:ext cx="4063182" cy="102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just" defTabSz="533400">
            <a:lnSpc>
              <a:spcPct val="90000"/>
            </a:lnSpc>
            <a:spcBef>
              <a:spcPct val="0"/>
            </a:spcBef>
            <a:spcAft>
              <a:spcPct val="35000"/>
            </a:spcAft>
            <a:buNone/>
          </a:pPr>
          <a:r>
            <a:rPr lang="en-GB" sz="1200" b="1" kern="1200" dirty="0"/>
            <a:t>Compared to the typical Western diet that seems to be consumed by the majority of the population today, the Mediterranean diet is an </a:t>
          </a:r>
          <a:r>
            <a:rPr lang="en-GB" sz="1200" b="1" i="1" kern="1200" dirty="0">
              <a:solidFill>
                <a:srgbClr val="0000FF"/>
              </a:solidFill>
              <a:latin typeface="Calibri" panose="020F0502020204030204"/>
              <a:ea typeface="+mn-ea"/>
              <a:cs typeface="+mn-cs"/>
            </a:rPr>
            <a:t>exemplary model of sustainable nutrition</a:t>
          </a:r>
          <a:r>
            <a:rPr lang="en-GB" sz="1200" b="1" kern="1200" dirty="0"/>
            <a:t>, leading to significantly less greenhouse gas emissions (72%), less land use (58%), energy consumption (52%). ) and water resources (33%).</a:t>
          </a:r>
          <a:endParaRPr lang="el-GR" sz="1200" b="1" kern="1200" dirty="0"/>
        </a:p>
        <a:p>
          <a:pPr marL="0" lvl="0" indent="0" algn="just" defTabSz="533400">
            <a:lnSpc>
              <a:spcPct val="90000"/>
            </a:lnSpc>
            <a:spcBef>
              <a:spcPct val="0"/>
            </a:spcBef>
            <a:spcAft>
              <a:spcPct val="35000"/>
            </a:spcAft>
            <a:buNone/>
          </a:pPr>
          <a:endParaRPr lang="el-GR" sz="1200" b="1" kern="1200" dirty="0"/>
        </a:p>
        <a:p>
          <a:pPr marL="0" lvl="0" indent="0" algn="just" defTabSz="533400">
            <a:lnSpc>
              <a:spcPct val="90000"/>
            </a:lnSpc>
            <a:spcBef>
              <a:spcPct val="0"/>
            </a:spcBef>
            <a:spcAft>
              <a:spcPct val="35000"/>
            </a:spcAft>
            <a:buNone/>
          </a:pPr>
          <a:r>
            <a:rPr lang="en-GB" sz="1200" b="1" kern="1200" dirty="0"/>
            <a:t>It </a:t>
          </a:r>
          <a:r>
            <a:rPr lang="en-GB" sz="1200" b="1" i="1" kern="1200" dirty="0">
              <a:solidFill>
                <a:srgbClr val="0000FF"/>
              </a:solidFill>
              <a:latin typeface="Calibri" panose="020F0502020204030204"/>
              <a:ea typeface="+mn-ea"/>
              <a:cs typeface="+mn-cs"/>
            </a:rPr>
            <a:t>combines the positive impact on consumer health, increased access to food </a:t>
          </a:r>
          <a:r>
            <a:rPr lang="en-GB" sz="1200" b="1" kern="1200" dirty="0"/>
            <a:t>and </a:t>
          </a:r>
          <a:r>
            <a:rPr lang="en-GB" sz="1200" b="1" i="1" kern="1200" dirty="0">
              <a:solidFill>
                <a:srgbClr val="0000FF"/>
              </a:solidFill>
              <a:latin typeface="Calibri" panose="020F0502020204030204"/>
              <a:ea typeface="+mn-ea"/>
              <a:cs typeface="+mn-cs"/>
            </a:rPr>
            <a:t>economy</a:t>
          </a:r>
          <a:r>
            <a:rPr lang="en-GB" sz="1200" b="1" kern="1200" dirty="0"/>
            <a:t> (due to domestic production), but also the </a:t>
          </a:r>
          <a:r>
            <a:rPr lang="en-GB" sz="1200" b="1" i="1" kern="1200" dirty="0">
              <a:solidFill>
                <a:srgbClr val="0000FF"/>
              </a:solidFill>
              <a:latin typeface="Calibri" panose="020F0502020204030204"/>
              <a:ea typeface="+mn-ea"/>
              <a:cs typeface="+mn-cs"/>
            </a:rPr>
            <a:t>protection of the sustainability </a:t>
          </a:r>
          <a:r>
            <a:rPr lang="en-GB" sz="1200" b="1" kern="1200" dirty="0"/>
            <a:t>and </a:t>
          </a:r>
          <a:r>
            <a:rPr lang="en-GB" sz="1200" b="1" i="1" kern="1200" dirty="0">
              <a:solidFill>
                <a:srgbClr val="0000FF"/>
              </a:solidFill>
              <a:latin typeface="Calibri" panose="020F0502020204030204"/>
              <a:ea typeface="+mn-ea"/>
              <a:cs typeface="+mn-cs"/>
            </a:rPr>
            <a:t>biodiversity of the environment </a:t>
          </a:r>
          <a:r>
            <a:rPr lang="en-GB" sz="1200" b="1" kern="1200" dirty="0"/>
            <a:t>(win-win). At the same time, the use of local products contributes to the local economy.</a:t>
          </a:r>
          <a:endParaRPr lang="el-GR" sz="1200" kern="1200" dirty="0"/>
        </a:p>
      </dsp:txBody>
      <dsp:txXfrm>
        <a:off x="6572098" y="3590712"/>
        <a:ext cx="4063182" cy="1021107"/>
      </dsp:txXfrm>
    </dsp:sp>
    <dsp:sp modelId="{3828FFC0-644A-4B5A-944E-488E5E636214}">
      <dsp:nvSpPr>
        <dsp:cNvPr id="0" name=""/>
        <dsp:cNvSpPr/>
      </dsp:nvSpPr>
      <dsp:spPr>
        <a:xfrm>
          <a:off x="6048537" y="3353886"/>
          <a:ext cx="5336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9349AE02-E2C3-4BB5-B886-04681179CD4B}">
      <dsp:nvSpPr>
        <dsp:cNvPr id="0" name=""/>
        <dsp:cNvSpPr/>
      </dsp:nvSpPr>
      <dsp:spPr>
        <a:xfrm rot="5400000">
          <a:off x="4900556" y="3507017"/>
          <a:ext cx="1299048" cy="99193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8503E-A62D-415D-A69C-878399AF578D}">
      <dsp:nvSpPr>
        <dsp:cNvPr id="0" name=""/>
        <dsp:cNvSpPr/>
      </dsp:nvSpPr>
      <dsp:spPr>
        <a:xfrm>
          <a:off x="3858721" y="3392917"/>
          <a:ext cx="4065203" cy="2345598"/>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prstClr val="white"/>
              </a:solidFill>
              <a:latin typeface="Calibri" panose="020F0502020204030204"/>
              <a:ea typeface="+mn-ea"/>
              <a:cs typeface="+mn-cs"/>
            </a:rPr>
            <a:t>Principles of a sustainable healthy diet</a:t>
          </a:r>
          <a:endParaRPr lang="el-GR" sz="2000" b="1" kern="1200" dirty="0">
            <a:solidFill>
              <a:prstClr val="white"/>
            </a:solidFill>
            <a:latin typeface="Calibri" panose="020F0502020204030204"/>
            <a:ea typeface="+mn-ea"/>
            <a:cs typeface="+mn-cs"/>
          </a:endParaRPr>
        </a:p>
      </dsp:txBody>
      <dsp:txXfrm>
        <a:off x="4454056" y="3736422"/>
        <a:ext cx="2874533" cy="1658588"/>
      </dsp:txXfrm>
    </dsp:sp>
    <dsp:sp modelId="{00DC0794-6F83-45BC-90EB-90ACA51DB18A}">
      <dsp:nvSpPr>
        <dsp:cNvPr id="0" name=""/>
        <dsp:cNvSpPr/>
      </dsp:nvSpPr>
      <dsp:spPr>
        <a:xfrm rot="10800000">
          <a:off x="1983645" y="4231469"/>
          <a:ext cx="1771947" cy="668495"/>
        </a:xfrm>
        <a:prstGeom prst="lef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14BF399-5746-48EB-A773-7FAD83A0649E}">
      <dsp:nvSpPr>
        <dsp:cNvPr id="0" name=""/>
        <dsp:cNvSpPr/>
      </dsp:nvSpPr>
      <dsp:spPr>
        <a:xfrm>
          <a:off x="1162686" y="3908949"/>
          <a:ext cx="1641918" cy="1313535"/>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Reducing energy intake in case of excess body weight</a:t>
          </a:r>
          <a:endParaRPr lang="el-GR" sz="1200" b="1" kern="1200" dirty="0">
            <a:solidFill>
              <a:schemeClr val="tx1"/>
            </a:solidFill>
            <a:latin typeface="+mn-lt"/>
          </a:endParaRPr>
        </a:p>
      </dsp:txBody>
      <dsp:txXfrm>
        <a:off x="1201158" y="3947421"/>
        <a:ext cx="1564974" cy="1236591"/>
      </dsp:txXfrm>
    </dsp:sp>
    <dsp:sp modelId="{AE9C0055-CF96-4931-BFAC-B2C68E0516B5}">
      <dsp:nvSpPr>
        <dsp:cNvPr id="0" name=""/>
        <dsp:cNvSpPr/>
      </dsp:nvSpPr>
      <dsp:spPr>
        <a:xfrm rot="12600000">
          <a:off x="2364833" y="2808856"/>
          <a:ext cx="2124905" cy="668495"/>
        </a:xfrm>
        <a:prstGeom prst="leftArrow">
          <a:avLst>
            <a:gd name="adj1" fmla="val 60000"/>
            <a:gd name="adj2" fmla="val 50000"/>
          </a:avLst>
        </a:prstGeom>
        <a:solidFill>
          <a:srgbClr val="00B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692DC77-1E9F-4908-93A5-9992D116F121}">
      <dsp:nvSpPr>
        <dsp:cNvPr id="0" name=""/>
        <dsp:cNvSpPr/>
      </dsp:nvSpPr>
      <dsp:spPr>
        <a:xfrm>
          <a:off x="1686215" y="1955110"/>
          <a:ext cx="1641918" cy="1313535"/>
        </a:xfrm>
        <a:prstGeom prst="roundRect">
          <a:avLst>
            <a:gd name="adj" fmla="val 1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Selecting domestic products over imported ones</a:t>
          </a:r>
          <a:endParaRPr lang="el-GR" sz="1200" b="1" kern="1200" dirty="0">
            <a:solidFill>
              <a:schemeClr val="tx1"/>
            </a:solidFill>
            <a:latin typeface="+mn-lt"/>
          </a:endParaRPr>
        </a:p>
      </dsp:txBody>
      <dsp:txXfrm>
        <a:off x="1724687" y="1993582"/>
        <a:ext cx="1564974" cy="1236591"/>
      </dsp:txXfrm>
    </dsp:sp>
    <dsp:sp modelId="{02CD5704-37D7-4B74-A481-9AD7897B6C1F}">
      <dsp:nvSpPr>
        <dsp:cNvPr id="0" name=""/>
        <dsp:cNvSpPr/>
      </dsp:nvSpPr>
      <dsp:spPr>
        <a:xfrm rot="14400000">
          <a:off x="3317833" y="1920588"/>
          <a:ext cx="2478604" cy="668495"/>
        </a:xfrm>
        <a:prstGeom prst="leftArrow">
          <a:avLst>
            <a:gd name="adj1" fmla="val 60000"/>
            <a:gd name="adj2" fmla="val 50000"/>
          </a:avLst>
        </a:prstGeom>
        <a:solidFill>
          <a:srgbClr val="0066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7422B28-7883-4ABF-B7DB-E15CB912BB39}">
      <dsp:nvSpPr>
        <dsp:cNvPr id="0" name=""/>
        <dsp:cNvSpPr/>
      </dsp:nvSpPr>
      <dsp:spPr>
        <a:xfrm>
          <a:off x="3116525" y="524801"/>
          <a:ext cx="1641918" cy="1313535"/>
        </a:xfrm>
        <a:prstGeom prst="roundRect">
          <a:avLst>
            <a:gd name="adj" fmla="val 10000"/>
          </a:avLst>
        </a:prstGeom>
        <a:solidFill>
          <a:srgbClr val="0066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Opting for sustainable food packaging , or buying products in bulk.</a:t>
          </a:r>
          <a:endParaRPr lang="el-GR" sz="1200" b="1" kern="1200" dirty="0">
            <a:solidFill>
              <a:schemeClr val="tx1"/>
            </a:solidFill>
            <a:latin typeface="+mn-lt"/>
          </a:endParaRPr>
        </a:p>
      </dsp:txBody>
      <dsp:txXfrm>
        <a:off x="3154997" y="563273"/>
        <a:ext cx="1564974" cy="1236591"/>
      </dsp:txXfrm>
    </dsp:sp>
    <dsp:sp modelId="{1555F09F-BEF7-4862-A381-CFCB1BB92CC8}">
      <dsp:nvSpPr>
        <dsp:cNvPr id="0" name=""/>
        <dsp:cNvSpPr/>
      </dsp:nvSpPr>
      <dsp:spPr>
        <a:xfrm rot="16200000">
          <a:off x="4599093" y="1616021"/>
          <a:ext cx="2584460" cy="668495"/>
        </a:xfrm>
        <a:prstGeom prst="lef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CEF0C0-049E-4B11-8DA0-72DAC154FCBF}">
      <dsp:nvSpPr>
        <dsp:cNvPr id="0" name=""/>
        <dsp:cNvSpPr/>
      </dsp:nvSpPr>
      <dsp:spPr>
        <a:xfrm>
          <a:off x="5070364" y="1271"/>
          <a:ext cx="1641918" cy="1313535"/>
        </a:xfrm>
        <a:prstGeom prst="roundRect">
          <a:avLst>
            <a:gd name="adj" fmla="val 10000"/>
          </a:avLst>
        </a:prstGeom>
        <a:solidFill>
          <a:srgbClr val="FF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Increasing consumption of plant foods and limiting animal products (when possible)</a:t>
          </a:r>
          <a:endParaRPr lang="el-GR" sz="1200" b="1" kern="1200" dirty="0">
            <a:solidFill>
              <a:schemeClr val="tx1"/>
            </a:solidFill>
            <a:latin typeface="+mn-lt"/>
          </a:endParaRPr>
        </a:p>
      </dsp:txBody>
      <dsp:txXfrm>
        <a:off x="5108836" y="39743"/>
        <a:ext cx="1564974" cy="1236591"/>
      </dsp:txXfrm>
    </dsp:sp>
    <dsp:sp modelId="{1B31DEDC-D710-49F0-8ABD-156990DB038A}">
      <dsp:nvSpPr>
        <dsp:cNvPr id="0" name=""/>
        <dsp:cNvSpPr/>
      </dsp:nvSpPr>
      <dsp:spPr>
        <a:xfrm rot="18000000">
          <a:off x="5986209" y="1920588"/>
          <a:ext cx="2478604" cy="668495"/>
        </a:xfrm>
        <a:prstGeom prst="lef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945BA8-05C0-4400-BA26-1D3DB854696A}">
      <dsp:nvSpPr>
        <dsp:cNvPr id="0" name=""/>
        <dsp:cNvSpPr/>
      </dsp:nvSpPr>
      <dsp:spPr>
        <a:xfrm>
          <a:off x="7024203" y="524801"/>
          <a:ext cx="1641918" cy="1313535"/>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Reducing food waste</a:t>
          </a:r>
          <a:endParaRPr lang="el-GR" sz="1200" b="1" kern="1200" dirty="0">
            <a:solidFill>
              <a:schemeClr val="tx1"/>
            </a:solidFill>
            <a:latin typeface="+mn-lt"/>
          </a:endParaRPr>
        </a:p>
      </dsp:txBody>
      <dsp:txXfrm>
        <a:off x="7062675" y="563273"/>
        <a:ext cx="1564974" cy="1236591"/>
      </dsp:txXfrm>
    </dsp:sp>
    <dsp:sp modelId="{85CA5C34-47DC-4CF0-8E8C-459984D74059}">
      <dsp:nvSpPr>
        <dsp:cNvPr id="0" name=""/>
        <dsp:cNvSpPr/>
      </dsp:nvSpPr>
      <dsp:spPr>
        <a:xfrm rot="19800000">
          <a:off x="7292907" y="2808856"/>
          <a:ext cx="2124905" cy="668495"/>
        </a:xfrm>
        <a:prstGeom prst="leftArrow">
          <a:avLst>
            <a:gd name="adj1" fmla="val 60000"/>
            <a:gd name="adj2" fmla="val 50000"/>
          </a:avLst>
        </a:prstGeom>
        <a:solidFill>
          <a:srgbClr val="00B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CB0070B-638A-4229-90F1-78EDFB0F2FDD}">
      <dsp:nvSpPr>
        <dsp:cNvPr id="0" name=""/>
        <dsp:cNvSpPr/>
      </dsp:nvSpPr>
      <dsp:spPr>
        <a:xfrm>
          <a:off x="8454512" y="1955110"/>
          <a:ext cx="1641918" cy="1313535"/>
        </a:xfrm>
        <a:prstGeom prst="roundRect">
          <a:avLst>
            <a:gd name="adj" fmla="val 10000"/>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Consuming seafood and fish in moderation</a:t>
          </a:r>
          <a:endParaRPr lang="el-GR" sz="1200" b="1" kern="1200" dirty="0">
            <a:solidFill>
              <a:schemeClr val="tx1"/>
            </a:solidFill>
            <a:latin typeface="+mn-lt"/>
          </a:endParaRPr>
        </a:p>
      </dsp:txBody>
      <dsp:txXfrm>
        <a:off x="8492984" y="1993582"/>
        <a:ext cx="1564974" cy="1236591"/>
      </dsp:txXfrm>
    </dsp:sp>
    <dsp:sp modelId="{4670B0B3-73DB-462E-8795-F6BBB310459E}">
      <dsp:nvSpPr>
        <dsp:cNvPr id="0" name=""/>
        <dsp:cNvSpPr/>
      </dsp:nvSpPr>
      <dsp:spPr>
        <a:xfrm>
          <a:off x="8027054" y="4231469"/>
          <a:ext cx="1771947" cy="668495"/>
        </a:xfrm>
        <a:prstGeom prst="leftArrow">
          <a:avLst>
            <a:gd name="adj1" fmla="val 60000"/>
            <a:gd name="adj2" fmla="val 50000"/>
          </a:avLst>
        </a:prstGeom>
        <a:solidFill>
          <a:srgbClr val="0066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CA05E26-75DA-45EE-B36B-FE131C805A44}">
      <dsp:nvSpPr>
        <dsp:cNvPr id="0" name=""/>
        <dsp:cNvSpPr/>
      </dsp:nvSpPr>
      <dsp:spPr>
        <a:xfrm>
          <a:off x="8978041" y="3908949"/>
          <a:ext cx="1641918" cy="1313535"/>
        </a:xfrm>
        <a:prstGeom prst="roundRect">
          <a:avLst>
            <a:gd name="adj" fmla="val 10000"/>
          </a:avLst>
        </a:prstGeom>
        <a:solidFill>
          <a:srgbClr val="0066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Adopting the principles of the Mediterranean diet</a:t>
          </a:r>
          <a:endParaRPr lang="en-US" sz="1200" b="1" kern="1200" dirty="0">
            <a:solidFill>
              <a:schemeClr val="tx1"/>
            </a:solidFill>
            <a:latin typeface="+mn-lt"/>
          </a:endParaRPr>
        </a:p>
      </dsp:txBody>
      <dsp:txXfrm>
        <a:off x="9016513" y="3947421"/>
        <a:ext cx="1564974" cy="1236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A4BE8-8053-442C-838A-32BF4CE5D930}">
      <dsp:nvSpPr>
        <dsp:cNvPr id="0" name=""/>
        <dsp:cNvSpPr/>
      </dsp:nvSpPr>
      <dsp:spPr>
        <a:xfrm>
          <a:off x="378515" y="0"/>
          <a:ext cx="3099306" cy="3099299"/>
        </a:xfrm>
        <a:prstGeom prst="ellipse">
          <a:avLst/>
        </a:prstGeom>
        <a:blipFill dpi="0" rotWithShape="0">
          <a:blip xmlns:r="http://schemas.openxmlformats.org/officeDocument/2006/relationships" r:embed="rId1"/>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In order to improve our diet, taking the protection of the environment into account, we must first keep in mind that there are no good or bad foods.</a:t>
          </a:r>
          <a:r>
            <a:rPr lang="el-GR" sz="1200" b="1" kern="1200" dirty="0">
              <a:solidFill>
                <a:schemeClr val="bg1"/>
              </a:solidFill>
            </a:rPr>
            <a:t> </a:t>
          </a:r>
          <a:endParaRPr lang="en-US" sz="1200" b="1" kern="1200" dirty="0">
            <a:solidFill>
              <a:schemeClr val="bg1"/>
            </a:solidFill>
          </a:endParaRPr>
        </a:p>
      </dsp:txBody>
      <dsp:txXfrm>
        <a:off x="832398" y="453882"/>
        <a:ext cx="2191540" cy="2191535"/>
      </dsp:txXfrm>
    </dsp:sp>
    <dsp:sp modelId="{3E344ACB-2212-459D-89C6-68BAAD5944F2}">
      <dsp:nvSpPr>
        <dsp:cNvPr id="0" name=""/>
        <dsp:cNvSpPr/>
      </dsp:nvSpPr>
      <dsp:spPr>
        <a:xfrm>
          <a:off x="1972228" y="2067060"/>
          <a:ext cx="3099306" cy="3099299"/>
        </a:xfrm>
        <a:prstGeom prst="ellipse">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Animal species are not hunted intensively in order to ensure the preservation of their population, while at the same time forests and plains are not destroyed for the extensive cultivation of plant products.</a:t>
          </a:r>
          <a:endParaRPr lang="en-US" sz="1200" b="1" kern="1200" dirty="0"/>
        </a:p>
      </dsp:txBody>
      <dsp:txXfrm>
        <a:off x="2426111" y="2520942"/>
        <a:ext cx="2191540" cy="2191535"/>
      </dsp:txXfrm>
    </dsp:sp>
    <dsp:sp modelId="{6C8DE967-AC0C-4299-943C-32897854BD63}">
      <dsp:nvSpPr>
        <dsp:cNvPr id="0" name=""/>
        <dsp:cNvSpPr/>
      </dsp:nvSpPr>
      <dsp:spPr>
        <a:xfrm>
          <a:off x="3566888" y="0"/>
          <a:ext cx="3099306" cy="3099299"/>
        </a:xfrm>
        <a:prstGeom prst="ellipse">
          <a:avLst/>
        </a:prstGeom>
        <a:solidFill>
          <a:srgbClr val="9999FF"/>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It all depends on how the food was grown, produced or caught</a:t>
          </a:r>
          <a:r>
            <a:rPr lang="el-GR" sz="1200" b="1" kern="1200" dirty="0"/>
            <a:t>.</a:t>
          </a:r>
          <a:endParaRPr lang="en-US" sz="1200" b="1" kern="1200" dirty="0"/>
        </a:p>
      </dsp:txBody>
      <dsp:txXfrm>
        <a:off x="4020771" y="453882"/>
        <a:ext cx="2191540" cy="2191535"/>
      </dsp:txXfrm>
    </dsp:sp>
    <dsp:sp modelId="{04C8D1E6-DEA8-4D69-B473-99A4CBC6066F}">
      <dsp:nvSpPr>
        <dsp:cNvPr id="0" name=""/>
        <dsp:cNvSpPr/>
      </dsp:nvSpPr>
      <dsp:spPr>
        <a:xfrm>
          <a:off x="5160600" y="2067060"/>
          <a:ext cx="3099306" cy="3099299"/>
        </a:xfrm>
        <a:prstGeom prst="ellipse">
          <a:avLst/>
        </a:prstGeom>
        <a:solidFill>
          <a:srgbClr val="53B9FF"/>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Eco-friendly foods do not pollute water and soil resources, as they are not produced with extensive use of fertilizers, antibiotics or </a:t>
          </a:r>
          <a:r>
            <a:rPr lang="en-GB" sz="1200" b="1" kern="1200"/>
            <a:t>pesticides.</a:t>
          </a:r>
          <a:endParaRPr lang="en-US" sz="1200" b="1" kern="1200" dirty="0"/>
        </a:p>
      </dsp:txBody>
      <dsp:txXfrm>
        <a:off x="5614483" y="2520942"/>
        <a:ext cx="2191540" cy="2191535"/>
      </dsp:txXfrm>
    </dsp:sp>
    <dsp:sp modelId="{7F880C87-C918-49D0-977F-F02E51B323E1}">
      <dsp:nvSpPr>
        <dsp:cNvPr id="0" name=""/>
        <dsp:cNvSpPr/>
      </dsp:nvSpPr>
      <dsp:spPr>
        <a:xfrm>
          <a:off x="6754313" y="0"/>
          <a:ext cx="3099306" cy="3099299"/>
        </a:xfrm>
        <a:prstGeom prst="ellipse">
          <a:avLst/>
        </a:prstGeom>
        <a:solidFill>
          <a:srgbClr val="FF552D"/>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Therefore, environmentally friendly foods have minimal environmental impact as they are produced responsibly, in a way that respects wildlife and its habitats.</a:t>
          </a:r>
          <a:endParaRPr lang="en-US" sz="1200" b="1" kern="1200" dirty="0"/>
        </a:p>
      </dsp:txBody>
      <dsp:txXfrm>
        <a:off x="7208196" y="453882"/>
        <a:ext cx="2191540" cy="2191535"/>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0D3B-EAE8-9BDC-C804-047C6D2A42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6E991A-9BBD-F4F3-FB3C-D6A2F1BF7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3804DF-736B-285A-74DD-12F9C0F34606}"/>
              </a:ext>
            </a:extLst>
          </p:cNvPr>
          <p:cNvSpPr>
            <a:spLocks noGrp="1"/>
          </p:cNvSpPr>
          <p:nvPr>
            <p:ph type="dt" sz="half" idx="10"/>
          </p:nvPr>
        </p:nvSpPr>
        <p:spPr/>
        <p:txBody>
          <a:bodyPr/>
          <a:lstStyle/>
          <a:p>
            <a:fld id="{9762D655-65BC-4DD9-81CC-0A87AD8C30EA}" type="datetimeFigureOut">
              <a:rPr lang="en-GB" smtClean="0"/>
              <a:t>19/06/2022</a:t>
            </a:fld>
            <a:endParaRPr lang="en-GB"/>
          </a:p>
        </p:txBody>
      </p:sp>
      <p:sp>
        <p:nvSpPr>
          <p:cNvPr id="5" name="Footer Placeholder 4">
            <a:extLst>
              <a:ext uri="{FF2B5EF4-FFF2-40B4-BE49-F238E27FC236}">
                <a16:creationId xmlns:a16="http://schemas.microsoft.com/office/drawing/2014/main" id="{62AF1B37-99B2-9BB8-D7D6-8A02098FEA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980C28-321C-C832-DC3E-31C9C636EF25}"/>
              </a:ext>
            </a:extLst>
          </p:cNvPr>
          <p:cNvSpPr>
            <a:spLocks noGrp="1"/>
          </p:cNvSpPr>
          <p:nvPr>
            <p:ph type="sldNum" sz="quarter" idx="12"/>
          </p:nvPr>
        </p:nvSpPr>
        <p:spPr/>
        <p:txBody>
          <a:bodyPr/>
          <a:lstStyle/>
          <a:p>
            <a:fld id="{C8FB10A4-9BF8-4DEB-A98E-9533743CCC36}" type="slidenum">
              <a:rPr lang="en-GB" smtClean="0"/>
              <a:t>‹#›</a:t>
            </a:fld>
            <a:endParaRPr lang="en-GB"/>
          </a:p>
        </p:txBody>
      </p:sp>
    </p:spTree>
    <p:extLst>
      <p:ext uri="{BB962C8B-B14F-4D97-AF65-F5344CB8AC3E}">
        <p14:creationId xmlns:p14="http://schemas.microsoft.com/office/powerpoint/2010/main" val="89685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4121-703C-6E7D-601B-F05BCBB2D7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084A95-B3BA-9728-FCB1-17A53E3036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506E4D-93FF-E747-CF50-BA74BF53D86C}"/>
              </a:ext>
            </a:extLst>
          </p:cNvPr>
          <p:cNvSpPr>
            <a:spLocks noGrp="1"/>
          </p:cNvSpPr>
          <p:nvPr>
            <p:ph type="dt" sz="half" idx="10"/>
          </p:nvPr>
        </p:nvSpPr>
        <p:spPr/>
        <p:txBody>
          <a:bodyPr/>
          <a:lstStyle/>
          <a:p>
            <a:fld id="{9762D655-65BC-4DD9-81CC-0A87AD8C30EA}" type="datetimeFigureOut">
              <a:rPr lang="en-GB" smtClean="0"/>
              <a:t>19/06/2022</a:t>
            </a:fld>
            <a:endParaRPr lang="en-GB"/>
          </a:p>
        </p:txBody>
      </p:sp>
      <p:sp>
        <p:nvSpPr>
          <p:cNvPr id="5" name="Footer Placeholder 4">
            <a:extLst>
              <a:ext uri="{FF2B5EF4-FFF2-40B4-BE49-F238E27FC236}">
                <a16:creationId xmlns:a16="http://schemas.microsoft.com/office/drawing/2014/main" id="{DCB8A53E-E293-83BA-A6D7-334DCD73A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22061-38F8-403A-BD14-98D7F48D3AEF}"/>
              </a:ext>
            </a:extLst>
          </p:cNvPr>
          <p:cNvSpPr>
            <a:spLocks noGrp="1"/>
          </p:cNvSpPr>
          <p:nvPr>
            <p:ph type="sldNum" sz="quarter" idx="12"/>
          </p:nvPr>
        </p:nvSpPr>
        <p:spPr/>
        <p:txBody>
          <a:bodyPr/>
          <a:lstStyle/>
          <a:p>
            <a:fld id="{C8FB10A4-9BF8-4DEB-A98E-9533743CCC36}" type="slidenum">
              <a:rPr lang="en-GB" smtClean="0"/>
              <a:t>‹#›</a:t>
            </a:fld>
            <a:endParaRPr lang="en-GB"/>
          </a:p>
        </p:txBody>
      </p:sp>
    </p:spTree>
    <p:extLst>
      <p:ext uri="{BB962C8B-B14F-4D97-AF65-F5344CB8AC3E}">
        <p14:creationId xmlns:p14="http://schemas.microsoft.com/office/powerpoint/2010/main" val="417459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41EB31-325C-5EC8-CDFA-28663A20BE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CC8C7E-615F-89BC-DB94-1243EC7F6D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1B18AB-C2BF-0A87-3845-A67C7FCD52B2}"/>
              </a:ext>
            </a:extLst>
          </p:cNvPr>
          <p:cNvSpPr>
            <a:spLocks noGrp="1"/>
          </p:cNvSpPr>
          <p:nvPr>
            <p:ph type="dt" sz="half" idx="10"/>
          </p:nvPr>
        </p:nvSpPr>
        <p:spPr/>
        <p:txBody>
          <a:bodyPr/>
          <a:lstStyle/>
          <a:p>
            <a:fld id="{9762D655-65BC-4DD9-81CC-0A87AD8C30EA}" type="datetimeFigureOut">
              <a:rPr lang="en-GB" smtClean="0"/>
              <a:t>19/06/2022</a:t>
            </a:fld>
            <a:endParaRPr lang="en-GB"/>
          </a:p>
        </p:txBody>
      </p:sp>
      <p:sp>
        <p:nvSpPr>
          <p:cNvPr id="5" name="Footer Placeholder 4">
            <a:extLst>
              <a:ext uri="{FF2B5EF4-FFF2-40B4-BE49-F238E27FC236}">
                <a16:creationId xmlns:a16="http://schemas.microsoft.com/office/drawing/2014/main" id="{C00B9C81-F1FB-6E2C-0498-60A9E11D1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C16F35-3DD1-D9B1-4350-8F409BABC662}"/>
              </a:ext>
            </a:extLst>
          </p:cNvPr>
          <p:cNvSpPr>
            <a:spLocks noGrp="1"/>
          </p:cNvSpPr>
          <p:nvPr>
            <p:ph type="sldNum" sz="quarter" idx="12"/>
          </p:nvPr>
        </p:nvSpPr>
        <p:spPr/>
        <p:txBody>
          <a:bodyPr/>
          <a:lstStyle/>
          <a:p>
            <a:fld id="{C8FB10A4-9BF8-4DEB-A98E-9533743CCC36}" type="slidenum">
              <a:rPr lang="en-GB" smtClean="0"/>
              <a:t>‹#›</a:t>
            </a:fld>
            <a:endParaRPr lang="en-GB"/>
          </a:p>
        </p:txBody>
      </p:sp>
    </p:spTree>
    <p:extLst>
      <p:ext uri="{BB962C8B-B14F-4D97-AF65-F5344CB8AC3E}">
        <p14:creationId xmlns:p14="http://schemas.microsoft.com/office/powerpoint/2010/main" val="386388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43A9-E7B3-B935-B770-09A8FC3234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04F7C4-09BF-3C55-9146-74ED3A6CC7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C5C3BF-39DF-A4C8-327F-14A1BD7F9E85}"/>
              </a:ext>
            </a:extLst>
          </p:cNvPr>
          <p:cNvSpPr>
            <a:spLocks noGrp="1"/>
          </p:cNvSpPr>
          <p:nvPr>
            <p:ph type="dt" sz="half" idx="10"/>
          </p:nvPr>
        </p:nvSpPr>
        <p:spPr/>
        <p:txBody>
          <a:bodyPr/>
          <a:lstStyle/>
          <a:p>
            <a:fld id="{9762D655-65BC-4DD9-81CC-0A87AD8C30EA}" type="datetimeFigureOut">
              <a:rPr lang="en-GB" smtClean="0"/>
              <a:t>19/06/2022</a:t>
            </a:fld>
            <a:endParaRPr lang="en-GB"/>
          </a:p>
        </p:txBody>
      </p:sp>
      <p:sp>
        <p:nvSpPr>
          <p:cNvPr id="5" name="Footer Placeholder 4">
            <a:extLst>
              <a:ext uri="{FF2B5EF4-FFF2-40B4-BE49-F238E27FC236}">
                <a16:creationId xmlns:a16="http://schemas.microsoft.com/office/drawing/2014/main" id="{E6A363FB-1BD8-6CA5-469F-670F721A17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BF927-156E-CAED-A4E4-60046B521156}"/>
              </a:ext>
            </a:extLst>
          </p:cNvPr>
          <p:cNvSpPr>
            <a:spLocks noGrp="1"/>
          </p:cNvSpPr>
          <p:nvPr>
            <p:ph type="sldNum" sz="quarter" idx="12"/>
          </p:nvPr>
        </p:nvSpPr>
        <p:spPr/>
        <p:txBody>
          <a:bodyPr/>
          <a:lstStyle/>
          <a:p>
            <a:fld id="{C8FB10A4-9BF8-4DEB-A98E-9533743CCC36}" type="slidenum">
              <a:rPr lang="en-GB" smtClean="0"/>
              <a:t>‹#›</a:t>
            </a:fld>
            <a:endParaRPr lang="en-GB"/>
          </a:p>
        </p:txBody>
      </p:sp>
    </p:spTree>
    <p:extLst>
      <p:ext uri="{BB962C8B-B14F-4D97-AF65-F5344CB8AC3E}">
        <p14:creationId xmlns:p14="http://schemas.microsoft.com/office/powerpoint/2010/main" val="112423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C40E-47F8-71EF-1BD9-72557EE04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D233BD-7EA6-3BBF-BAC4-4FD7A4D9C5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30BB9D-6526-ED6D-7290-D5D854198682}"/>
              </a:ext>
            </a:extLst>
          </p:cNvPr>
          <p:cNvSpPr>
            <a:spLocks noGrp="1"/>
          </p:cNvSpPr>
          <p:nvPr>
            <p:ph type="dt" sz="half" idx="10"/>
          </p:nvPr>
        </p:nvSpPr>
        <p:spPr/>
        <p:txBody>
          <a:bodyPr/>
          <a:lstStyle/>
          <a:p>
            <a:fld id="{9762D655-65BC-4DD9-81CC-0A87AD8C30EA}" type="datetimeFigureOut">
              <a:rPr lang="en-GB" smtClean="0"/>
              <a:t>19/06/2022</a:t>
            </a:fld>
            <a:endParaRPr lang="en-GB"/>
          </a:p>
        </p:txBody>
      </p:sp>
      <p:sp>
        <p:nvSpPr>
          <p:cNvPr id="5" name="Footer Placeholder 4">
            <a:extLst>
              <a:ext uri="{FF2B5EF4-FFF2-40B4-BE49-F238E27FC236}">
                <a16:creationId xmlns:a16="http://schemas.microsoft.com/office/drawing/2014/main" id="{5D590D91-93CE-53A7-7652-27A354C712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802D67-1B1C-FC83-9BF3-3104EF1BAA96}"/>
              </a:ext>
            </a:extLst>
          </p:cNvPr>
          <p:cNvSpPr>
            <a:spLocks noGrp="1"/>
          </p:cNvSpPr>
          <p:nvPr>
            <p:ph type="sldNum" sz="quarter" idx="12"/>
          </p:nvPr>
        </p:nvSpPr>
        <p:spPr/>
        <p:txBody>
          <a:bodyPr/>
          <a:lstStyle/>
          <a:p>
            <a:fld id="{C8FB10A4-9BF8-4DEB-A98E-9533743CCC36}" type="slidenum">
              <a:rPr lang="en-GB" smtClean="0"/>
              <a:t>‹#›</a:t>
            </a:fld>
            <a:endParaRPr lang="en-GB"/>
          </a:p>
        </p:txBody>
      </p:sp>
    </p:spTree>
    <p:extLst>
      <p:ext uri="{BB962C8B-B14F-4D97-AF65-F5344CB8AC3E}">
        <p14:creationId xmlns:p14="http://schemas.microsoft.com/office/powerpoint/2010/main" val="295415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D1B7-BF10-A1F7-6190-55F045C4C7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BE0A5E-F129-77CF-D8AA-01AD1DEACB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484C30-963F-EE90-F403-000530E864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555023-138C-5B21-7F14-F6DCBD44754F}"/>
              </a:ext>
            </a:extLst>
          </p:cNvPr>
          <p:cNvSpPr>
            <a:spLocks noGrp="1"/>
          </p:cNvSpPr>
          <p:nvPr>
            <p:ph type="dt" sz="half" idx="10"/>
          </p:nvPr>
        </p:nvSpPr>
        <p:spPr/>
        <p:txBody>
          <a:bodyPr/>
          <a:lstStyle/>
          <a:p>
            <a:fld id="{9762D655-65BC-4DD9-81CC-0A87AD8C30EA}" type="datetimeFigureOut">
              <a:rPr lang="en-GB" smtClean="0"/>
              <a:t>19/06/2022</a:t>
            </a:fld>
            <a:endParaRPr lang="en-GB"/>
          </a:p>
        </p:txBody>
      </p:sp>
      <p:sp>
        <p:nvSpPr>
          <p:cNvPr id="6" name="Footer Placeholder 5">
            <a:extLst>
              <a:ext uri="{FF2B5EF4-FFF2-40B4-BE49-F238E27FC236}">
                <a16:creationId xmlns:a16="http://schemas.microsoft.com/office/drawing/2014/main" id="{3D5445CA-30F4-1140-2642-B6BBE4A5CF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0A5CB2-D59A-3B8D-447B-F2F7EADBA69B}"/>
              </a:ext>
            </a:extLst>
          </p:cNvPr>
          <p:cNvSpPr>
            <a:spLocks noGrp="1"/>
          </p:cNvSpPr>
          <p:nvPr>
            <p:ph type="sldNum" sz="quarter" idx="12"/>
          </p:nvPr>
        </p:nvSpPr>
        <p:spPr/>
        <p:txBody>
          <a:bodyPr/>
          <a:lstStyle/>
          <a:p>
            <a:fld id="{C8FB10A4-9BF8-4DEB-A98E-9533743CCC36}" type="slidenum">
              <a:rPr lang="en-GB" smtClean="0"/>
              <a:t>‹#›</a:t>
            </a:fld>
            <a:endParaRPr lang="en-GB"/>
          </a:p>
        </p:txBody>
      </p:sp>
    </p:spTree>
    <p:extLst>
      <p:ext uri="{BB962C8B-B14F-4D97-AF65-F5344CB8AC3E}">
        <p14:creationId xmlns:p14="http://schemas.microsoft.com/office/powerpoint/2010/main" val="290518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F79A-06EC-AB2E-6D1D-E53DF5DBF3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EBE116-D289-0C7E-4A03-8540BDC4C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BFADAA-7D8C-C825-1EAC-0ACACD1DA5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555E1A-7EE8-293B-6CE4-FC5D44E9D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37748A-300E-2A53-0171-EE4A0F9237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725B41-11F0-8355-5AD1-A94B1B82B0F6}"/>
              </a:ext>
            </a:extLst>
          </p:cNvPr>
          <p:cNvSpPr>
            <a:spLocks noGrp="1"/>
          </p:cNvSpPr>
          <p:nvPr>
            <p:ph type="dt" sz="half" idx="10"/>
          </p:nvPr>
        </p:nvSpPr>
        <p:spPr/>
        <p:txBody>
          <a:bodyPr/>
          <a:lstStyle/>
          <a:p>
            <a:fld id="{9762D655-65BC-4DD9-81CC-0A87AD8C30EA}" type="datetimeFigureOut">
              <a:rPr lang="en-GB" smtClean="0"/>
              <a:t>19/06/2022</a:t>
            </a:fld>
            <a:endParaRPr lang="en-GB"/>
          </a:p>
        </p:txBody>
      </p:sp>
      <p:sp>
        <p:nvSpPr>
          <p:cNvPr id="8" name="Footer Placeholder 7">
            <a:extLst>
              <a:ext uri="{FF2B5EF4-FFF2-40B4-BE49-F238E27FC236}">
                <a16:creationId xmlns:a16="http://schemas.microsoft.com/office/drawing/2014/main" id="{AC729051-926F-0E21-8654-B0FEBEFC7B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BCDA10-08AC-CAE7-737F-24DA83BEA36C}"/>
              </a:ext>
            </a:extLst>
          </p:cNvPr>
          <p:cNvSpPr>
            <a:spLocks noGrp="1"/>
          </p:cNvSpPr>
          <p:nvPr>
            <p:ph type="sldNum" sz="quarter" idx="12"/>
          </p:nvPr>
        </p:nvSpPr>
        <p:spPr/>
        <p:txBody>
          <a:bodyPr/>
          <a:lstStyle/>
          <a:p>
            <a:fld id="{C8FB10A4-9BF8-4DEB-A98E-9533743CCC36}" type="slidenum">
              <a:rPr lang="en-GB" smtClean="0"/>
              <a:t>‹#›</a:t>
            </a:fld>
            <a:endParaRPr lang="en-GB"/>
          </a:p>
        </p:txBody>
      </p:sp>
    </p:spTree>
    <p:extLst>
      <p:ext uri="{BB962C8B-B14F-4D97-AF65-F5344CB8AC3E}">
        <p14:creationId xmlns:p14="http://schemas.microsoft.com/office/powerpoint/2010/main" val="178815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385C-7CEC-3277-5E54-56CED473E1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83D093-8F1A-A88C-33C0-41307E21E62E}"/>
              </a:ext>
            </a:extLst>
          </p:cNvPr>
          <p:cNvSpPr>
            <a:spLocks noGrp="1"/>
          </p:cNvSpPr>
          <p:nvPr>
            <p:ph type="dt" sz="half" idx="10"/>
          </p:nvPr>
        </p:nvSpPr>
        <p:spPr/>
        <p:txBody>
          <a:bodyPr/>
          <a:lstStyle/>
          <a:p>
            <a:fld id="{9762D655-65BC-4DD9-81CC-0A87AD8C30EA}" type="datetimeFigureOut">
              <a:rPr lang="en-GB" smtClean="0"/>
              <a:t>19/06/2022</a:t>
            </a:fld>
            <a:endParaRPr lang="en-GB"/>
          </a:p>
        </p:txBody>
      </p:sp>
      <p:sp>
        <p:nvSpPr>
          <p:cNvPr id="4" name="Footer Placeholder 3">
            <a:extLst>
              <a:ext uri="{FF2B5EF4-FFF2-40B4-BE49-F238E27FC236}">
                <a16:creationId xmlns:a16="http://schemas.microsoft.com/office/drawing/2014/main" id="{12B21D4C-232B-6E4F-D10B-0471A204BC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87DBDE-CF74-A11B-0F7D-0381C107BDFB}"/>
              </a:ext>
            </a:extLst>
          </p:cNvPr>
          <p:cNvSpPr>
            <a:spLocks noGrp="1"/>
          </p:cNvSpPr>
          <p:nvPr>
            <p:ph type="sldNum" sz="quarter" idx="12"/>
          </p:nvPr>
        </p:nvSpPr>
        <p:spPr/>
        <p:txBody>
          <a:bodyPr/>
          <a:lstStyle/>
          <a:p>
            <a:fld id="{C8FB10A4-9BF8-4DEB-A98E-9533743CCC36}" type="slidenum">
              <a:rPr lang="en-GB" smtClean="0"/>
              <a:t>‹#›</a:t>
            </a:fld>
            <a:endParaRPr lang="en-GB"/>
          </a:p>
        </p:txBody>
      </p:sp>
    </p:spTree>
    <p:extLst>
      <p:ext uri="{BB962C8B-B14F-4D97-AF65-F5344CB8AC3E}">
        <p14:creationId xmlns:p14="http://schemas.microsoft.com/office/powerpoint/2010/main" val="7381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7B28E0-CE29-B8E1-087C-B09E6F6359F7}"/>
              </a:ext>
            </a:extLst>
          </p:cNvPr>
          <p:cNvSpPr>
            <a:spLocks noGrp="1"/>
          </p:cNvSpPr>
          <p:nvPr>
            <p:ph type="dt" sz="half" idx="10"/>
          </p:nvPr>
        </p:nvSpPr>
        <p:spPr/>
        <p:txBody>
          <a:bodyPr/>
          <a:lstStyle/>
          <a:p>
            <a:fld id="{9762D655-65BC-4DD9-81CC-0A87AD8C30EA}" type="datetimeFigureOut">
              <a:rPr lang="en-GB" smtClean="0"/>
              <a:t>19/06/2022</a:t>
            </a:fld>
            <a:endParaRPr lang="en-GB"/>
          </a:p>
        </p:txBody>
      </p:sp>
      <p:sp>
        <p:nvSpPr>
          <p:cNvPr id="3" name="Footer Placeholder 2">
            <a:extLst>
              <a:ext uri="{FF2B5EF4-FFF2-40B4-BE49-F238E27FC236}">
                <a16:creationId xmlns:a16="http://schemas.microsoft.com/office/drawing/2014/main" id="{ECAC96FF-91FC-C279-5058-6D0337173A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FA9901-374B-9EAF-8437-543BBB183661}"/>
              </a:ext>
            </a:extLst>
          </p:cNvPr>
          <p:cNvSpPr>
            <a:spLocks noGrp="1"/>
          </p:cNvSpPr>
          <p:nvPr>
            <p:ph type="sldNum" sz="quarter" idx="12"/>
          </p:nvPr>
        </p:nvSpPr>
        <p:spPr/>
        <p:txBody>
          <a:bodyPr/>
          <a:lstStyle/>
          <a:p>
            <a:fld id="{C8FB10A4-9BF8-4DEB-A98E-9533743CCC36}" type="slidenum">
              <a:rPr lang="en-GB" smtClean="0"/>
              <a:t>‹#›</a:t>
            </a:fld>
            <a:endParaRPr lang="en-GB"/>
          </a:p>
        </p:txBody>
      </p:sp>
    </p:spTree>
    <p:extLst>
      <p:ext uri="{BB962C8B-B14F-4D97-AF65-F5344CB8AC3E}">
        <p14:creationId xmlns:p14="http://schemas.microsoft.com/office/powerpoint/2010/main" val="138602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7455-A3A8-8075-74C8-09359E7EB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91AF9C-8D16-7DA8-BEA1-CC1AAB1124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C679B5-1ADA-9EEA-3954-2AB36DA64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7BEBC-9FB2-AA60-F2F7-F7EC5370E1D0}"/>
              </a:ext>
            </a:extLst>
          </p:cNvPr>
          <p:cNvSpPr>
            <a:spLocks noGrp="1"/>
          </p:cNvSpPr>
          <p:nvPr>
            <p:ph type="dt" sz="half" idx="10"/>
          </p:nvPr>
        </p:nvSpPr>
        <p:spPr/>
        <p:txBody>
          <a:bodyPr/>
          <a:lstStyle/>
          <a:p>
            <a:fld id="{9762D655-65BC-4DD9-81CC-0A87AD8C30EA}" type="datetimeFigureOut">
              <a:rPr lang="en-GB" smtClean="0"/>
              <a:t>19/06/2022</a:t>
            </a:fld>
            <a:endParaRPr lang="en-GB"/>
          </a:p>
        </p:txBody>
      </p:sp>
      <p:sp>
        <p:nvSpPr>
          <p:cNvPr id="6" name="Footer Placeholder 5">
            <a:extLst>
              <a:ext uri="{FF2B5EF4-FFF2-40B4-BE49-F238E27FC236}">
                <a16:creationId xmlns:a16="http://schemas.microsoft.com/office/drawing/2014/main" id="{32AD8763-1B38-EA85-E303-6AD4B24F73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57424C-D4CA-D83F-3C2B-61FAB1DFFEE5}"/>
              </a:ext>
            </a:extLst>
          </p:cNvPr>
          <p:cNvSpPr>
            <a:spLocks noGrp="1"/>
          </p:cNvSpPr>
          <p:nvPr>
            <p:ph type="sldNum" sz="quarter" idx="12"/>
          </p:nvPr>
        </p:nvSpPr>
        <p:spPr/>
        <p:txBody>
          <a:bodyPr/>
          <a:lstStyle/>
          <a:p>
            <a:fld id="{C8FB10A4-9BF8-4DEB-A98E-9533743CCC36}" type="slidenum">
              <a:rPr lang="en-GB" smtClean="0"/>
              <a:t>‹#›</a:t>
            </a:fld>
            <a:endParaRPr lang="en-GB"/>
          </a:p>
        </p:txBody>
      </p:sp>
    </p:spTree>
    <p:extLst>
      <p:ext uri="{BB962C8B-B14F-4D97-AF65-F5344CB8AC3E}">
        <p14:creationId xmlns:p14="http://schemas.microsoft.com/office/powerpoint/2010/main" val="295642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6B20-2EB8-6331-F480-D9E2A6CED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5BBC40-1AFE-C3DF-534D-A2CFBA8F7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5FD407-1E00-5851-4759-A9DB6B3CD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1CE5F-6A04-4C30-DDA7-4D51369FF756}"/>
              </a:ext>
            </a:extLst>
          </p:cNvPr>
          <p:cNvSpPr>
            <a:spLocks noGrp="1"/>
          </p:cNvSpPr>
          <p:nvPr>
            <p:ph type="dt" sz="half" idx="10"/>
          </p:nvPr>
        </p:nvSpPr>
        <p:spPr/>
        <p:txBody>
          <a:bodyPr/>
          <a:lstStyle/>
          <a:p>
            <a:fld id="{9762D655-65BC-4DD9-81CC-0A87AD8C30EA}" type="datetimeFigureOut">
              <a:rPr lang="en-GB" smtClean="0"/>
              <a:t>19/06/2022</a:t>
            </a:fld>
            <a:endParaRPr lang="en-GB"/>
          </a:p>
        </p:txBody>
      </p:sp>
      <p:sp>
        <p:nvSpPr>
          <p:cNvPr id="6" name="Footer Placeholder 5">
            <a:extLst>
              <a:ext uri="{FF2B5EF4-FFF2-40B4-BE49-F238E27FC236}">
                <a16:creationId xmlns:a16="http://schemas.microsoft.com/office/drawing/2014/main" id="{123BB857-7BB2-2431-9DCC-2E9BCD408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43976A-97F3-B815-BEF1-757D99B97206}"/>
              </a:ext>
            </a:extLst>
          </p:cNvPr>
          <p:cNvSpPr>
            <a:spLocks noGrp="1"/>
          </p:cNvSpPr>
          <p:nvPr>
            <p:ph type="sldNum" sz="quarter" idx="12"/>
          </p:nvPr>
        </p:nvSpPr>
        <p:spPr/>
        <p:txBody>
          <a:bodyPr/>
          <a:lstStyle/>
          <a:p>
            <a:fld id="{C8FB10A4-9BF8-4DEB-A98E-9533743CCC36}" type="slidenum">
              <a:rPr lang="en-GB" smtClean="0"/>
              <a:t>‹#›</a:t>
            </a:fld>
            <a:endParaRPr lang="en-GB"/>
          </a:p>
        </p:txBody>
      </p:sp>
    </p:spTree>
    <p:extLst>
      <p:ext uri="{BB962C8B-B14F-4D97-AF65-F5344CB8AC3E}">
        <p14:creationId xmlns:p14="http://schemas.microsoft.com/office/powerpoint/2010/main" val="174857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0AFA46-BCF6-8B9A-CAE0-D94A578CB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F94AB6-14D9-C4AC-AB1D-BA51F94AA6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6E2D96-D5B1-4089-8246-640C321D1A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2D655-65BC-4DD9-81CC-0A87AD8C30EA}" type="datetimeFigureOut">
              <a:rPr lang="en-GB" smtClean="0"/>
              <a:t>19/06/2022</a:t>
            </a:fld>
            <a:endParaRPr lang="en-GB"/>
          </a:p>
        </p:txBody>
      </p:sp>
      <p:sp>
        <p:nvSpPr>
          <p:cNvPr id="5" name="Footer Placeholder 4">
            <a:extLst>
              <a:ext uri="{FF2B5EF4-FFF2-40B4-BE49-F238E27FC236}">
                <a16:creationId xmlns:a16="http://schemas.microsoft.com/office/drawing/2014/main" id="{1BAE8C84-F192-E0DC-E9E9-2DB0FF2A6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24D7F2-40EC-8BB4-CA32-E84472080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B10A4-9BF8-4DEB-A98E-9533743CCC36}" type="slidenum">
              <a:rPr lang="en-GB" smtClean="0"/>
              <a:t>‹#›</a:t>
            </a:fld>
            <a:endParaRPr lang="en-GB"/>
          </a:p>
        </p:txBody>
      </p:sp>
    </p:spTree>
    <p:extLst>
      <p:ext uri="{BB962C8B-B14F-4D97-AF65-F5344CB8AC3E}">
        <p14:creationId xmlns:p14="http://schemas.microsoft.com/office/powerpoint/2010/main" val="820901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a:t>
            </a:r>
            <a:r>
              <a:rPr lang="en-US" sz="2200" b="1" dirty="0">
                <a:solidFill>
                  <a:srgbClr val="0000FF"/>
                </a:solidFill>
              </a:rPr>
              <a:t>2. </a:t>
            </a:r>
            <a:r>
              <a:rPr lang="en-GB" sz="2200" b="1" dirty="0">
                <a:solidFill>
                  <a:srgbClr val="0000FF"/>
                </a:solidFill>
              </a:rPr>
              <a:t>Model of sustainable-healthy diet: Mediterranean diet</a:t>
            </a:r>
            <a:endParaRPr lang="el-GR" sz="2200" b="1" i="0" dirty="0">
              <a:solidFill>
                <a:srgbClr val="0000FF"/>
              </a:solidFill>
              <a:effectLst/>
            </a:endParaRPr>
          </a:p>
        </p:txBody>
      </p:sp>
      <p:graphicFrame>
        <p:nvGraphicFramePr>
          <p:cNvPr id="8" name="5 - Διάγραμμα">
            <a:extLst>
              <a:ext uri="{FF2B5EF4-FFF2-40B4-BE49-F238E27FC236}">
                <a16:creationId xmlns:a16="http://schemas.microsoft.com/office/drawing/2014/main" id="{8E0C899D-FAA1-470D-98FE-E49E8894DC26}"/>
              </a:ext>
            </a:extLst>
          </p:cNvPr>
          <p:cNvGraphicFramePr/>
          <p:nvPr/>
        </p:nvGraphicFramePr>
        <p:xfrm>
          <a:off x="509014" y="1033273"/>
          <a:ext cx="11305033" cy="5692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06442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a:t>
            </a:r>
            <a:r>
              <a:rPr lang="en-US" sz="2200" b="1" dirty="0">
                <a:solidFill>
                  <a:srgbClr val="0000FF"/>
                </a:solidFill>
              </a:rPr>
              <a:t>2. </a:t>
            </a:r>
            <a:r>
              <a:rPr lang="en-GB" sz="2200" b="1" dirty="0">
                <a:solidFill>
                  <a:srgbClr val="0000FF"/>
                </a:solidFill>
              </a:rPr>
              <a:t>Model of sustainable-healthy diet: Mediterranean diet</a:t>
            </a:r>
            <a:endParaRPr lang="el-GR" sz="2200" b="1" i="0" dirty="0">
              <a:solidFill>
                <a:srgbClr val="0000FF"/>
              </a:solidFill>
              <a:effectLst/>
            </a:endParaRPr>
          </a:p>
        </p:txBody>
      </p:sp>
      <p:pic>
        <p:nvPicPr>
          <p:cNvPr id="7" name="Picture 6">
            <a:extLst>
              <a:ext uri="{FF2B5EF4-FFF2-40B4-BE49-F238E27FC236}">
                <a16:creationId xmlns:a16="http://schemas.microsoft.com/office/drawing/2014/main" id="{2377B097-2E00-D1C2-D824-C07C76372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680" y="886741"/>
            <a:ext cx="5220637" cy="5870448"/>
          </a:xfrm>
          <a:prstGeom prst="rect">
            <a:avLst/>
          </a:prstGeom>
        </p:spPr>
      </p:pic>
    </p:spTree>
    <p:extLst>
      <p:ext uri="{BB962C8B-B14F-4D97-AF65-F5344CB8AC3E}">
        <p14:creationId xmlns:p14="http://schemas.microsoft.com/office/powerpoint/2010/main" val="44510760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.3</a:t>
            </a:r>
            <a:r>
              <a:rPr lang="en-US" sz="2200" b="1" dirty="0">
                <a:solidFill>
                  <a:srgbClr val="0000FF"/>
                </a:solidFill>
              </a:rPr>
              <a:t>. </a:t>
            </a:r>
            <a:r>
              <a:rPr lang="en-GB" sz="2200" b="1" dirty="0">
                <a:solidFill>
                  <a:srgbClr val="0000FF"/>
                </a:solidFill>
              </a:rPr>
              <a:t>Principles of a sustainable healthy diet</a:t>
            </a:r>
            <a:endParaRPr lang="el-GR" sz="2200" b="1" i="0" dirty="0">
              <a:solidFill>
                <a:srgbClr val="0000FF"/>
              </a:solidFill>
              <a:effectLst/>
            </a:endParaRPr>
          </a:p>
        </p:txBody>
      </p:sp>
      <p:graphicFrame>
        <p:nvGraphicFramePr>
          <p:cNvPr id="7" name="3 - Διάγραμμα">
            <a:extLst>
              <a:ext uri="{FF2B5EF4-FFF2-40B4-BE49-F238E27FC236}">
                <a16:creationId xmlns:a16="http://schemas.microsoft.com/office/drawing/2014/main" id="{A426628A-CE99-4429-E02A-2EFB9376D06F}"/>
              </a:ext>
            </a:extLst>
          </p:cNvPr>
          <p:cNvGraphicFramePr/>
          <p:nvPr/>
        </p:nvGraphicFramePr>
        <p:xfrm>
          <a:off x="204679" y="1035586"/>
          <a:ext cx="11782647" cy="5739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794752"/>
      </p:ext>
    </p:ext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.3</a:t>
            </a:r>
            <a:r>
              <a:rPr lang="en-US" sz="2200" b="1" dirty="0">
                <a:solidFill>
                  <a:srgbClr val="0000FF"/>
                </a:solidFill>
              </a:rPr>
              <a:t>. </a:t>
            </a:r>
            <a:r>
              <a:rPr lang="en-GB" sz="2200" b="1" dirty="0">
                <a:solidFill>
                  <a:srgbClr val="0000FF"/>
                </a:solidFill>
              </a:rPr>
              <a:t>Principles of a sustainable healthy diet</a:t>
            </a:r>
            <a:endParaRPr lang="el-GR" sz="2200" b="1" i="0" dirty="0">
              <a:solidFill>
                <a:srgbClr val="0000FF"/>
              </a:solidFill>
              <a:effectLst/>
            </a:endParaRPr>
          </a:p>
        </p:txBody>
      </p:sp>
      <p:graphicFrame>
        <p:nvGraphicFramePr>
          <p:cNvPr id="11" name="Diagram 10">
            <a:extLst>
              <a:ext uri="{FF2B5EF4-FFF2-40B4-BE49-F238E27FC236}">
                <a16:creationId xmlns:a16="http://schemas.microsoft.com/office/drawing/2014/main" id="{9952FF87-C735-4B61-7EA2-5C18FA1E39CA}"/>
              </a:ext>
            </a:extLst>
          </p:cNvPr>
          <p:cNvGraphicFramePr/>
          <p:nvPr/>
        </p:nvGraphicFramePr>
        <p:xfrm>
          <a:off x="979931" y="1243584"/>
          <a:ext cx="10232136" cy="5166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60178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536831" cy="1490472"/>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.3</a:t>
            </a:r>
            <a:r>
              <a:rPr lang="en-US" sz="2200" b="1" dirty="0">
                <a:solidFill>
                  <a:srgbClr val="0000FF"/>
                </a:solidFill>
              </a:rPr>
              <a:t>. </a:t>
            </a:r>
            <a:r>
              <a:rPr lang="en-GB" sz="2200" b="1" dirty="0">
                <a:solidFill>
                  <a:srgbClr val="0000FF"/>
                </a:solidFill>
              </a:rPr>
              <a:t>Principles of a sustainable healthy diet</a:t>
            </a:r>
            <a:endParaRPr lang="el-GR" sz="2200" b="1" i="0" dirty="0">
              <a:solidFill>
                <a:srgbClr val="0000FF"/>
              </a:solidFill>
              <a:effectLst/>
            </a:endParaRPr>
          </a:p>
        </p:txBody>
      </p:sp>
      <p:pic>
        <p:nvPicPr>
          <p:cNvPr id="7" name="Picture 6">
            <a:extLst>
              <a:ext uri="{FF2B5EF4-FFF2-40B4-BE49-F238E27FC236}">
                <a16:creationId xmlns:a16="http://schemas.microsoft.com/office/drawing/2014/main" id="{4303B349-48A6-E713-7C08-F817C4124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550" y="980970"/>
            <a:ext cx="6716898" cy="5516515"/>
          </a:xfrm>
          <a:prstGeom prst="rect">
            <a:avLst/>
          </a:prstGeom>
        </p:spPr>
      </p:pic>
    </p:spTree>
    <p:extLst>
      <p:ext uri="{BB962C8B-B14F-4D97-AF65-F5344CB8AC3E}">
        <p14:creationId xmlns:p14="http://schemas.microsoft.com/office/powerpoint/2010/main" val="2819149691"/>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67370A-8471-378A-5E5A-FF025EAAB787}"/>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Sustainable diet for a healthy planet!</a:t>
            </a:r>
            <a:r>
              <a:rPr lang="en-GB" sz="1800" dirty="0">
                <a:effectLst/>
                <a:latin typeface="Times New Roman" panose="02020603050405020304" pitchFamily="18" charset="0"/>
                <a:ea typeface="Times New Roman" panose="02020603050405020304" pitchFamily="18" charset="0"/>
              </a:rPr>
              <a:t> </a:t>
            </a:r>
            <a:endParaRPr lang="en-US" sz="2400" b="1" dirty="0">
              <a:solidFill>
                <a:srgbClr val="00B050"/>
              </a:solidFill>
            </a:endParaRPr>
          </a:p>
          <a:p>
            <a:pPr algn="ctr"/>
            <a:endParaRPr lang="en-US" sz="2400" b="1" dirty="0">
              <a:solidFill>
                <a:srgbClr val="00B050"/>
              </a:solidFill>
            </a:endParaRPr>
          </a:p>
        </p:txBody>
      </p:sp>
      <p:pic>
        <p:nvPicPr>
          <p:cNvPr id="12" name="Picture 11">
            <a:extLst>
              <a:ext uri="{FF2B5EF4-FFF2-40B4-BE49-F238E27FC236}">
                <a16:creationId xmlns:a16="http://schemas.microsoft.com/office/drawing/2014/main" id="{F2A2FD3D-6FCD-26DF-0A3D-41DF6A013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353310" cy="1312487"/>
          </a:xfrm>
          <a:prstGeom prst="rect">
            <a:avLst/>
          </a:prstGeom>
        </p:spPr>
      </p:pic>
      <p:sp>
        <p:nvSpPr>
          <p:cNvPr id="6" name="TextBox 5">
            <a:extLst>
              <a:ext uri="{FF2B5EF4-FFF2-40B4-BE49-F238E27FC236}">
                <a16:creationId xmlns:a16="http://schemas.microsoft.com/office/drawing/2014/main" id="{D656B6D9-AA3E-476C-7A2B-7C2A23A83542}"/>
              </a:ext>
            </a:extLst>
          </p:cNvPr>
          <p:cNvSpPr txBox="1"/>
          <p:nvPr/>
        </p:nvSpPr>
        <p:spPr>
          <a:xfrm>
            <a:off x="0" y="360515"/>
            <a:ext cx="12191998" cy="430887"/>
          </a:xfrm>
          <a:prstGeom prst="rect">
            <a:avLst/>
          </a:prstGeom>
          <a:noFill/>
        </p:spPr>
        <p:txBody>
          <a:bodyPr wrap="square">
            <a:spAutoFit/>
          </a:bodyPr>
          <a:lstStyle/>
          <a:p>
            <a:pPr algn="ctr"/>
            <a:r>
              <a:rPr lang="el-GR" sz="2200" b="1" dirty="0">
                <a:solidFill>
                  <a:srgbClr val="0000FF"/>
                </a:solidFill>
              </a:rPr>
              <a:t>2</a:t>
            </a:r>
            <a:r>
              <a:rPr lang="el-GR" sz="2200" b="1" i="0" dirty="0">
                <a:solidFill>
                  <a:srgbClr val="0000FF"/>
                </a:solidFill>
                <a:effectLst/>
              </a:rPr>
              <a:t>.</a:t>
            </a:r>
            <a:r>
              <a:rPr lang="en-US" sz="2200" b="1" i="0" dirty="0">
                <a:solidFill>
                  <a:srgbClr val="0000FF"/>
                </a:solidFill>
                <a:effectLst/>
              </a:rPr>
              <a:t>4. </a:t>
            </a:r>
            <a:r>
              <a:rPr lang="en-GB" sz="2200" b="1" dirty="0">
                <a:solidFill>
                  <a:srgbClr val="0000FF"/>
                </a:solidFill>
              </a:rPr>
              <a:t>A guide to sustainable diet</a:t>
            </a:r>
            <a:endParaRPr lang="el-GR" sz="2200" b="1" i="0" dirty="0">
              <a:solidFill>
                <a:srgbClr val="0000FF"/>
              </a:solidFill>
              <a:effectLst/>
            </a:endParaRPr>
          </a:p>
        </p:txBody>
      </p:sp>
      <p:pic>
        <p:nvPicPr>
          <p:cNvPr id="7" name="Picture 6">
            <a:extLst>
              <a:ext uri="{FF2B5EF4-FFF2-40B4-BE49-F238E27FC236}">
                <a16:creationId xmlns:a16="http://schemas.microsoft.com/office/drawing/2014/main" id="{EC3A790E-424F-9906-7697-2C1B244EF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67" y="822180"/>
            <a:ext cx="9048264" cy="5971696"/>
          </a:xfrm>
          <a:prstGeom prst="rect">
            <a:avLst/>
          </a:prstGeom>
        </p:spPr>
      </p:pic>
    </p:spTree>
    <p:extLst>
      <p:ext uri="{BB962C8B-B14F-4D97-AF65-F5344CB8AC3E}">
        <p14:creationId xmlns:p14="http://schemas.microsoft.com/office/powerpoint/2010/main" val="1823067798"/>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Cleopatra Kalogerakou</dc:creator>
  <cp:lastModifiedBy>Cleopatra Kalogerakou</cp:lastModifiedBy>
  <cp:revision>1</cp:revision>
  <dcterms:created xsi:type="dcterms:W3CDTF">2022-06-19T20:33:22Z</dcterms:created>
  <dcterms:modified xsi:type="dcterms:W3CDTF">2022-06-19T20:34:18Z</dcterms:modified>
</cp:coreProperties>
</file>