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58" r:id="rId7"/>
    <p:sldId id="262" r:id="rId8"/>
    <p:sldId id="263" r:id="rId9"/>
    <p:sldId id="264" r:id="rId10"/>
    <p:sldId id="265" r:id="rId11"/>
    <p:sldId id="266" r:id="rId12"/>
    <p:sldId id="267" r:id="rId13"/>
    <p:sldId id="268"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A24D7F-EDF8-4631-8598-06F70603F7C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BF0E6B0-E833-4ABF-A9BE-1D34E3F4B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54A4E16-2910-41E2-B360-DB3F756A97C9}"/>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5" name="Segnaposto piè di pagina 4">
            <a:extLst>
              <a:ext uri="{FF2B5EF4-FFF2-40B4-BE49-F238E27FC236}">
                <a16:creationId xmlns:a16="http://schemas.microsoft.com/office/drawing/2014/main" id="{7F9FD4FF-8B94-448D-9236-D744FC1D44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C559EF-E06A-46BA-B6BB-8E604E1F0D71}"/>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347145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1D5D2-92ED-4AB5-BD6F-30CB8FE8412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E6BAE6-F89F-43B2-92D3-0D697D0E391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547932-4AEA-4C13-A6B9-D51D265BBAD7}"/>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5" name="Segnaposto piè di pagina 4">
            <a:extLst>
              <a:ext uri="{FF2B5EF4-FFF2-40B4-BE49-F238E27FC236}">
                <a16:creationId xmlns:a16="http://schemas.microsoft.com/office/drawing/2014/main" id="{D8F8F73D-4B47-40DB-96AD-F951C81361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9D3280-9D46-4557-86A0-C03D52C853A2}"/>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212549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C0B3C20-A782-4951-81A6-49F63ADBE80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A12C7A2-EE51-4444-872B-7A212BDDB1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F1A6B92-B69F-401A-A8EE-C8D685E96E9C}"/>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5" name="Segnaposto piè di pagina 4">
            <a:extLst>
              <a:ext uri="{FF2B5EF4-FFF2-40B4-BE49-F238E27FC236}">
                <a16:creationId xmlns:a16="http://schemas.microsoft.com/office/drawing/2014/main" id="{61CE1EC4-C5B6-43D0-BC21-FA200221CF2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22A81D-66DC-432A-BB40-0FBE5371769F}"/>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244766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F3EBFB-E537-41D2-8A15-23CFD14DA27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60DCB7-3B95-4C5B-A831-33C9AD0AFCC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E2A173-7392-4EFE-B131-ED90AC0A7C8A}"/>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5" name="Segnaposto piè di pagina 4">
            <a:extLst>
              <a:ext uri="{FF2B5EF4-FFF2-40B4-BE49-F238E27FC236}">
                <a16:creationId xmlns:a16="http://schemas.microsoft.com/office/drawing/2014/main" id="{E4396328-0186-47A8-8BA3-354841EF679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C27990-A00C-43A3-A792-8D657FCADD83}"/>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337066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BA4DF7-2651-439B-A51F-B5F628AD7AE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24C9B59-B93D-4101-9837-D6B75D92E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2A2680A-D5DA-4BE1-9437-04D3730EA9D6}"/>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5" name="Segnaposto piè di pagina 4">
            <a:extLst>
              <a:ext uri="{FF2B5EF4-FFF2-40B4-BE49-F238E27FC236}">
                <a16:creationId xmlns:a16="http://schemas.microsoft.com/office/drawing/2014/main" id="{323ED256-02DE-4098-BCF1-2941D7B574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7EE25F-0562-40DB-99B7-E7E440664513}"/>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105337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0CB21E-DA50-48C2-B1B7-60C28FDF3F7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19C5E6-9553-4126-A54E-F62E55D1F13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C616E7F-2E5C-4833-B985-EF0F8CCA75D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72E847B-FD35-455B-A6EF-BBCB975BE658}"/>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6" name="Segnaposto piè di pagina 5">
            <a:extLst>
              <a:ext uri="{FF2B5EF4-FFF2-40B4-BE49-F238E27FC236}">
                <a16:creationId xmlns:a16="http://schemas.microsoft.com/office/drawing/2014/main" id="{266464DF-0D03-4222-92D5-C0618F3589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764CDE9-DF70-44CE-8088-D08E85E576FD}"/>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271227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FE75C5-29F4-4C4A-AC0B-65614A26AB2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A1BFF4-ED80-437D-BF0B-78C000D280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2BCA8DF-4435-4DA2-A517-9666B334CBD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FB54E72-BFE6-4D77-B1F7-A06CEC41D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9C5BB06-BEA8-43DB-96EC-458B2C67E50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1F712C3-494D-4BB2-89E0-B95ED5996F0C}"/>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8" name="Segnaposto piè di pagina 7">
            <a:extLst>
              <a:ext uri="{FF2B5EF4-FFF2-40B4-BE49-F238E27FC236}">
                <a16:creationId xmlns:a16="http://schemas.microsoft.com/office/drawing/2014/main" id="{B0733746-962C-427A-A23B-F22EAB22391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816388D-DD71-4C60-8257-DFBDBF278AE6}"/>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220946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1E8C83-99E2-4E49-B29C-E7FE1048669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1C51574-09A4-4A05-84F8-4D7734AC2672}"/>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4" name="Segnaposto piè di pagina 3">
            <a:extLst>
              <a:ext uri="{FF2B5EF4-FFF2-40B4-BE49-F238E27FC236}">
                <a16:creationId xmlns:a16="http://schemas.microsoft.com/office/drawing/2014/main" id="{AE3DCB92-0F09-46E8-AC76-73BFB25DCCC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3EC6FA-66CB-46EB-A662-F999D8821D61}"/>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102784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9E1DF65-09A1-49E0-80C8-DF3C33806A66}"/>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3" name="Segnaposto piè di pagina 2">
            <a:extLst>
              <a:ext uri="{FF2B5EF4-FFF2-40B4-BE49-F238E27FC236}">
                <a16:creationId xmlns:a16="http://schemas.microsoft.com/office/drawing/2014/main" id="{97888174-FA82-4191-B8EE-A3376985745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70FB2BB-AFA8-455B-B1BE-35917046CE79}"/>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42739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30B87A-1C6A-46B1-9154-21305333ED6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9BA1883-40A7-49AF-AA13-74BBABA20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3ED9D49-78C3-4A40-A2CA-A92DA6B56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BD17AD-54FC-4FFD-AFE4-33172878AD81}"/>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6" name="Segnaposto piè di pagina 5">
            <a:extLst>
              <a:ext uri="{FF2B5EF4-FFF2-40B4-BE49-F238E27FC236}">
                <a16:creationId xmlns:a16="http://schemas.microsoft.com/office/drawing/2014/main" id="{DD145295-81D5-487B-9AC5-EC512FDBDD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5AD650-3D9B-41E3-AFB3-73F3F5B68FD1}"/>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194137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4A83B-5EBF-4EF8-AE3B-CC318521D95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3C1E295-11EB-40FD-AD67-FC46073B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979398D-FCCF-4272-B17C-002A924F8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08D4042-86FB-4A19-A10A-DF9C11A9D498}"/>
              </a:ext>
            </a:extLst>
          </p:cNvPr>
          <p:cNvSpPr>
            <a:spLocks noGrp="1"/>
          </p:cNvSpPr>
          <p:nvPr>
            <p:ph type="dt" sz="half" idx="10"/>
          </p:nvPr>
        </p:nvSpPr>
        <p:spPr/>
        <p:txBody>
          <a:bodyPr/>
          <a:lstStyle/>
          <a:p>
            <a:fld id="{89F6AC1A-49EE-4216-9553-B8E17EEE4554}" type="datetimeFigureOut">
              <a:rPr lang="it-IT" smtClean="0"/>
              <a:t>13/02/2022</a:t>
            </a:fld>
            <a:endParaRPr lang="it-IT"/>
          </a:p>
        </p:txBody>
      </p:sp>
      <p:sp>
        <p:nvSpPr>
          <p:cNvPr id="6" name="Segnaposto piè di pagina 5">
            <a:extLst>
              <a:ext uri="{FF2B5EF4-FFF2-40B4-BE49-F238E27FC236}">
                <a16:creationId xmlns:a16="http://schemas.microsoft.com/office/drawing/2014/main" id="{63EAFDF9-9F9C-486F-AA43-C70979AC9F9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339633-1A8E-495C-B694-CD05515FFD65}"/>
              </a:ext>
            </a:extLst>
          </p:cNvPr>
          <p:cNvSpPr>
            <a:spLocks noGrp="1"/>
          </p:cNvSpPr>
          <p:nvPr>
            <p:ph type="sldNum" sz="quarter" idx="12"/>
          </p:nvPr>
        </p:nvSpPr>
        <p:spPr/>
        <p:txBody>
          <a:bodyPr/>
          <a:lstStyle/>
          <a:p>
            <a:fld id="{24D78491-FBAB-44EF-BDDA-3315C56EBB0D}" type="slidenum">
              <a:rPr lang="it-IT" smtClean="0"/>
              <a:t>‹N›</a:t>
            </a:fld>
            <a:endParaRPr lang="it-IT"/>
          </a:p>
        </p:txBody>
      </p:sp>
    </p:spTree>
    <p:extLst>
      <p:ext uri="{BB962C8B-B14F-4D97-AF65-F5344CB8AC3E}">
        <p14:creationId xmlns:p14="http://schemas.microsoft.com/office/powerpoint/2010/main" val="293870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B8E48C8-F32D-4DE7-9029-34DB898FA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32D37CD-DA8F-4FA4-B0C9-EB1C9D599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F1BEAF-8DF7-4D67-89C7-4937A40C7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6AC1A-49EE-4216-9553-B8E17EEE4554}" type="datetimeFigureOut">
              <a:rPr lang="it-IT" smtClean="0"/>
              <a:t>13/02/2022</a:t>
            </a:fld>
            <a:endParaRPr lang="it-IT"/>
          </a:p>
        </p:txBody>
      </p:sp>
      <p:sp>
        <p:nvSpPr>
          <p:cNvPr id="5" name="Segnaposto piè di pagina 4">
            <a:extLst>
              <a:ext uri="{FF2B5EF4-FFF2-40B4-BE49-F238E27FC236}">
                <a16:creationId xmlns:a16="http://schemas.microsoft.com/office/drawing/2014/main" id="{7BB742ED-D891-429A-AFAA-6F46F5864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92F8CEE-B487-4EB6-BFDB-23DA63B4F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78491-FBAB-44EF-BDDA-3315C56EBB0D}" type="slidenum">
              <a:rPr lang="it-IT" smtClean="0"/>
              <a:t>‹N›</a:t>
            </a:fld>
            <a:endParaRPr lang="it-IT"/>
          </a:p>
        </p:txBody>
      </p:sp>
    </p:spTree>
    <p:extLst>
      <p:ext uri="{BB962C8B-B14F-4D97-AF65-F5344CB8AC3E}">
        <p14:creationId xmlns:p14="http://schemas.microsoft.com/office/powerpoint/2010/main" val="72671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Flow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6">
                <a:lumMod val="40000"/>
                <a:lumOff val="60000"/>
              </a:schemeClr>
            </a:gs>
            <a:gs pos="83000">
              <a:schemeClr val="accent6">
                <a:lumMod val="75000"/>
              </a:schemeClr>
            </a:gs>
            <a:gs pos="100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EFE17E-6CBB-46EC-B4CE-E0414A802492}"/>
              </a:ext>
            </a:extLst>
          </p:cNvPr>
          <p:cNvSpPr>
            <a:spLocks noGrp="1"/>
          </p:cNvSpPr>
          <p:nvPr>
            <p:ph type="ctrTitle"/>
          </p:nvPr>
        </p:nvSpPr>
        <p:spPr>
          <a:xfrm>
            <a:off x="1585912" y="1179513"/>
            <a:ext cx="9144000" cy="411162"/>
          </a:xfrm>
        </p:spPr>
        <p:txBody>
          <a:bodyPr>
            <a:normAutofit fontScale="90000"/>
          </a:bodyPr>
          <a:lstStyle/>
          <a:p>
            <a:r>
              <a:rPr lang="it-IT" dirty="0"/>
              <a:t>The </a:t>
            </a:r>
            <a:r>
              <a:rPr lang="it-IT" dirty="0" err="1"/>
              <a:t>plants</a:t>
            </a:r>
            <a:endParaRPr lang="it-IT" dirty="0"/>
          </a:p>
        </p:txBody>
      </p:sp>
      <p:pic>
        <p:nvPicPr>
          <p:cNvPr id="5" name="Immagine 4">
            <a:extLst>
              <a:ext uri="{FF2B5EF4-FFF2-40B4-BE49-F238E27FC236}">
                <a16:creationId xmlns:a16="http://schemas.microsoft.com/office/drawing/2014/main" id="{564B6416-7CE3-421C-93A7-FA3E95DE51A2}"/>
              </a:ext>
            </a:extLst>
          </p:cNvPr>
          <p:cNvPicPr>
            <a:picLocks noChangeAspect="1"/>
          </p:cNvPicPr>
          <p:nvPr/>
        </p:nvPicPr>
        <p:blipFill rotWithShape="1">
          <a:blip r:embed="rId2"/>
          <a:srcRect l="16329" t="10417" r="16249" b="8195"/>
          <a:stretch/>
        </p:blipFill>
        <p:spPr>
          <a:xfrm>
            <a:off x="1595437" y="466725"/>
            <a:ext cx="8725062" cy="5924550"/>
          </a:xfrm>
          <a:prstGeom prst="rect">
            <a:avLst/>
          </a:prstGeom>
          <a:ln w="76200">
            <a:solidFill>
              <a:srgbClr val="92D050"/>
            </a:solidFill>
          </a:ln>
        </p:spPr>
      </p:pic>
    </p:spTree>
    <p:extLst>
      <p:ext uri="{BB962C8B-B14F-4D97-AF65-F5344CB8AC3E}">
        <p14:creationId xmlns:p14="http://schemas.microsoft.com/office/powerpoint/2010/main" val="366521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83EB3-9AC6-4975-A9C6-EE101A8D0C05}"/>
              </a:ext>
            </a:extLst>
          </p:cNvPr>
          <p:cNvSpPr>
            <a:spLocks noGrp="1"/>
          </p:cNvSpPr>
          <p:nvPr>
            <p:ph type="title"/>
          </p:nvPr>
        </p:nvSpPr>
        <p:spPr>
          <a:xfrm>
            <a:off x="838200" y="365125"/>
            <a:ext cx="4109720" cy="854075"/>
          </a:xfrm>
        </p:spPr>
        <p:txBody>
          <a:bodyPr/>
          <a:lstStyle/>
          <a:p>
            <a:r>
              <a:rPr lang="it-IT" dirty="0">
                <a:solidFill>
                  <a:srgbClr val="FF0000"/>
                </a:solidFill>
              </a:rPr>
              <a:t>FRUIT </a:t>
            </a:r>
          </a:p>
        </p:txBody>
      </p:sp>
      <p:pic>
        <p:nvPicPr>
          <p:cNvPr id="9218" name="Picture 2" descr="Visualizza immagine di origine">
            <a:extLst>
              <a:ext uri="{FF2B5EF4-FFF2-40B4-BE49-F238E27FC236}">
                <a16:creationId xmlns:a16="http://schemas.microsoft.com/office/drawing/2014/main" id="{A7B67A30-7CE9-4BE9-A18E-C9AFAD4706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711" y="1856105"/>
            <a:ext cx="498528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FC85EE29-D572-454C-BE22-D2B88CE82FEB}"/>
              </a:ext>
            </a:extLst>
          </p:cNvPr>
          <p:cNvSpPr txBox="1"/>
          <p:nvPr/>
        </p:nvSpPr>
        <p:spPr>
          <a:xfrm>
            <a:off x="7416800" y="698182"/>
            <a:ext cx="4378960" cy="4524315"/>
          </a:xfrm>
          <a:prstGeom prst="rect">
            <a:avLst/>
          </a:prstGeom>
          <a:noFill/>
        </p:spPr>
        <p:txBody>
          <a:bodyPr wrap="square" rtlCol="0">
            <a:spAutoFit/>
          </a:bodyPr>
          <a:lstStyle/>
          <a:p>
            <a:pPr algn="l"/>
            <a:r>
              <a:rPr lang="en-US" b="0" i="0" dirty="0">
                <a:solidFill>
                  <a:srgbClr val="212121"/>
                </a:solidFill>
                <a:effectLst/>
                <a:latin typeface="Open Sans" panose="020B0606030504020204" pitchFamily="34" charset="0"/>
              </a:rPr>
              <a:t>It is the seed-bearing structure formed from the ovary after flowering and the ovule mature to form the seed.</a:t>
            </a:r>
          </a:p>
          <a:p>
            <a:pPr algn="l"/>
            <a:r>
              <a:rPr lang="en-US" b="0" i="0" dirty="0">
                <a:solidFill>
                  <a:srgbClr val="212121"/>
                </a:solidFill>
                <a:effectLst/>
                <a:latin typeface="Open Sans" panose="020B0606030504020204" pitchFamily="34" charset="0"/>
              </a:rPr>
              <a:t>The seed formed in the fruits come out in different ways and get dispersed by wind, water, birds, animals and human beings. In dicot seeds (gram, beans) food for the embryo is stored in the cotyledons. In monocots, food is stored in the endosperm (wheat, maize).</a:t>
            </a:r>
          </a:p>
          <a:p>
            <a:pPr algn="l"/>
            <a:r>
              <a:rPr lang="en-US" b="0" i="0" dirty="0">
                <a:solidFill>
                  <a:srgbClr val="212121"/>
                </a:solidFill>
                <a:effectLst/>
                <a:latin typeface="Open Sans" panose="020B0606030504020204" pitchFamily="34" charset="0"/>
              </a:rPr>
              <a:t>The embryo in the seeds remains dormant till </a:t>
            </a:r>
            <a:r>
              <a:rPr lang="en-US" b="0" i="0" dirty="0" err="1">
                <a:solidFill>
                  <a:srgbClr val="212121"/>
                </a:solidFill>
                <a:effectLst/>
                <a:latin typeface="Open Sans" panose="020B0606030504020204" pitchFamily="34" charset="0"/>
              </a:rPr>
              <a:t>favourable</a:t>
            </a:r>
            <a:r>
              <a:rPr lang="en-US" b="0" i="0" dirty="0">
                <a:solidFill>
                  <a:srgbClr val="212121"/>
                </a:solidFill>
                <a:effectLst/>
                <a:latin typeface="Open Sans" panose="020B0606030504020204" pitchFamily="34" charset="0"/>
              </a:rPr>
              <a:t> conditions for germination (air, water, temperature and light) are met. When everything is fine, the seed germinates to form a new plant.</a:t>
            </a:r>
          </a:p>
        </p:txBody>
      </p:sp>
    </p:spTree>
    <p:extLst>
      <p:ext uri="{BB962C8B-B14F-4D97-AF65-F5344CB8AC3E}">
        <p14:creationId xmlns:p14="http://schemas.microsoft.com/office/powerpoint/2010/main" val="246035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AutoShape 8">
            <a:extLst>
              <a:ext uri="{FF2B5EF4-FFF2-40B4-BE49-F238E27FC236}">
                <a16:creationId xmlns:a16="http://schemas.microsoft.com/office/drawing/2014/main" id="{93366E15-FF46-44AE-A528-8590BE692654}"/>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Segnaposto contenuto 9">
            <a:extLst>
              <a:ext uri="{FF2B5EF4-FFF2-40B4-BE49-F238E27FC236}">
                <a16:creationId xmlns:a16="http://schemas.microsoft.com/office/drawing/2014/main" id="{593DA2D4-C6B4-4E6D-93A1-1DCAB227FEE5}"/>
              </a:ext>
            </a:extLst>
          </p:cNvPr>
          <p:cNvPicPr>
            <a:picLocks noGrp="1" noChangeAspect="1"/>
          </p:cNvPicPr>
          <p:nvPr>
            <p:ph idx="1"/>
          </p:nvPr>
        </p:nvPicPr>
        <p:blipFill rotWithShape="1">
          <a:blip r:embed="rId2"/>
          <a:srcRect l="26672" t="25024" r="26491" b="20221"/>
          <a:stretch/>
        </p:blipFill>
        <p:spPr bwMode="auto">
          <a:xfrm>
            <a:off x="838200" y="365125"/>
            <a:ext cx="10632440" cy="6340476"/>
          </a:xfrm>
          <a:prstGeom prst="rect">
            <a:avLst/>
          </a:prstGeom>
          <a:noFill/>
          <a:ln w="76200">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80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A8602D-E5FA-4B21-816F-6C81CA2980D4}"/>
              </a:ext>
            </a:extLst>
          </p:cNvPr>
          <p:cNvSpPr>
            <a:spLocks noGrp="1"/>
          </p:cNvSpPr>
          <p:nvPr>
            <p:ph type="title"/>
          </p:nvPr>
        </p:nvSpPr>
        <p:spPr/>
        <p:txBody>
          <a:bodyPr/>
          <a:lstStyle/>
          <a:p>
            <a:pPr algn="ctr"/>
            <a:r>
              <a:rPr lang="it-IT" dirty="0">
                <a:solidFill>
                  <a:srgbClr val="FF0000"/>
                </a:solidFill>
              </a:rPr>
              <a:t>GERMINATION</a:t>
            </a:r>
          </a:p>
        </p:txBody>
      </p:sp>
      <p:pic>
        <p:nvPicPr>
          <p:cNvPr id="11266" name="Picture 2" descr="Visualizza immagine di origine">
            <a:extLst>
              <a:ext uri="{FF2B5EF4-FFF2-40B4-BE49-F238E27FC236}">
                <a16:creationId xmlns:a16="http://schemas.microsoft.com/office/drawing/2014/main" id="{7A9C295F-6AE8-4DE5-8954-27384C0AD2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2880" y="1235944"/>
            <a:ext cx="9418319" cy="494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33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29A5983B-AF0C-4F70-BF44-4AED58F0AC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550" y="365125"/>
            <a:ext cx="1185845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9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6">
                <a:lumMod val="40000"/>
                <a:lumOff val="60000"/>
              </a:schemeClr>
            </a:gs>
            <a:gs pos="83000">
              <a:schemeClr val="accent6">
                <a:lumMod val="75000"/>
              </a:schemeClr>
            </a:gs>
            <a:gs pos="100000">
              <a:schemeClr val="accent6">
                <a:lumMod val="50000"/>
              </a:schemeClr>
            </a:gs>
          </a:gsLst>
          <a:lin ang="5400000" scaled="1"/>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6F3D47-624D-4D24-9CBF-27136BE5D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549" y="209029"/>
            <a:ext cx="9584371" cy="6439941"/>
          </a:xfrm>
          <a:prstGeom prst="rect">
            <a:avLst/>
          </a:prstGeom>
          <a:noFill/>
          <a:ln w="57150">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48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B7FF537-3563-4B9E-8670-B9C7602F07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8568" y="680720"/>
            <a:ext cx="8237432" cy="5496243"/>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D1BE154-5A78-4F7C-923A-80AE783CB5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381" y="640080"/>
            <a:ext cx="8362739" cy="597408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6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6">
                <a:lumMod val="40000"/>
                <a:lumOff val="60000"/>
              </a:schemeClr>
            </a:gs>
            <a:gs pos="83000">
              <a:schemeClr val="accent6">
                <a:lumMod val="75000"/>
              </a:schemeClr>
            </a:gs>
            <a:gs pos="100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2E9841-D919-44C8-A56B-D82FF403E046}"/>
              </a:ext>
            </a:extLst>
          </p:cNvPr>
          <p:cNvSpPr>
            <a:spLocks noGrp="1"/>
          </p:cNvSpPr>
          <p:nvPr>
            <p:ph type="title"/>
          </p:nvPr>
        </p:nvSpPr>
        <p:spPr/>
        <p:txBody>
          <a:bodyPr/>
          <a:lstStyle/>
          <a:p>
            <a:pPr algn="ctr"/>
            <a:r>
              <a:rPr lang="it-IT" dirty="0">
                <a:solidFill>
                  <a:srgbClr val="FF0000"/>
                </a:solidFill>
              </a:rPr>
              <a:t>LEAVES</a:t>
            </a:r>
          </a:p>
        </p:txBody>
      </p:sp>
      <p:sp>
        <p:nvSpPr>
          <p:cNvPr id="3" name="Segnaposto contenuto 2">
            <a:extLst>
              <a:ext uri="{FF2B5EF4-FFF2-40B4-BE49-F238E27FC236}">
                <a16:creationId xmlns:a16="http://schemas.microsoft.com/office/drawing/2014/main" id="{7D405CCB-3157-4096-A1B1-AE5BFF67F3E6}"/>
              </a:ext>
            </a:extLst>
          </p:cNvPr>
          <p:cNvSpPr>
            <a:spLocks noGrp="1"/>
          </p:cNvSpPr>
          <p:nvPr>
            <p:ph idx="1"/>
          </p:nvPr>
        </p:nvSpPr>
        <p:spPr>
          <a:xfrm>
            <a:off x="838200" y="1280161"/>
            <a:ext cx="4831080" cy="558799"/>
          </a:xfrm>
        </p:spPr>
        <p:txBody>
          <a:bodyPr>
            <a:normAutofit fontScale="92500"/>
          </a:bodyPr>
          <a:lstStyle/>
          <a:p>
            <a:r>
              <a:rPr lang="it-IT" dirty="0"/>
              <a:t>https://youtu.be/rUgEn6Pndgk</a:t>
            </a:r>
          </a:p>
        </p:txBody>
      </p:sp>
      <p:pic>
        <p:nvPicPr>
          <p:cNvPr id="5122" name="Picture 2">
            <a:extLst>
              <a:ext uri="{FF2B5EF4-FFF2-40B4-BE49-F238E27FC236}">
                <a16:creationId xmlns:a16="http://schemas.microsoft.com/office/drawing/2014/main" id="{876B04BA-1BA8-441F-BCC9-8227D591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09868"/>
            <a:ext cx="10744200" cy="448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5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050" name="Picture 2" descr="Visualizza immagine di origine">
            <a:extLst>
              <a:ext uri="{FF2B5EF4-FFF2-40B4-BE49-F238E27FC236}">
                <a16:creationId xmlns:a16="http://schemas.microsoft.com/office/drawing/2014/main" id="{D4C9AED0-5D6A-408C-B02F-F62C46A935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079" y="365126"/>
            <a:ext cx="9235441"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9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D56FC07-9675-4000-BDD6-7E651139BC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721" y="711201"/>
            <a:ext cx="5181599" cy="57715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isualizza immagine di origine">
            <a:extLst>
              <a:ext uri="{FF2B5EF4-FFF2-40B4-BE49-F238E27FC236}">
                <a16:creationId xmlns:a16="http://schemas.microsoft.com/office/drawing/2014/main" id="{55E60A3E-CE76-4DB9-AD19-907963647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320" y="427038"/>
            <a:ext cx="5984239" cy="633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3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063C97-57A9-449F-AA51-AA49FCF4FA3C}"/>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it-IT" i="1" dirty="0"/>
              <a:t>WHERE PHOTOSYNTHESIS TAKES PLACE?</a:t>
            </a:r>
          </a:p>
        </p:txBody>
      </p:sp>
      <p:pic>
        <p:nvPicPr>
          <p:cNvPr id="7170" name="Picture 2" descr="Visualizza immagine di origine">
            <a:extLst>
              <a:ext uri="{FF2B5EF4-FFF2-40B4-BE49-F238E27FC236}">
                <a16:creationId xmlns:a16="http://schemas.microsoft.com/office/drawing/2014/main" id="{67C106E2-BBE6-4FBD-AA36-3CCA8F99EA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3680" y="1904524"/>
            <a:ext cx="7000240" cy="442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6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FC6D91-22A4-4537-856C-323B2F89420F}"/>
              </a:ext>
            </a:extLst>
          </p:cNvPr>
          <p:cNvSpPr>
            <a:spLocks noGrp="1"/>
          </p:cNvSpPr>
          <p:nvPr>
            <p:ph type="title"/>
          </p:nvPr>
        </p:nvSpPr>
        <p:spPr>
          <a:xfrm>
            <a:off x="838200" y="365125"/>
            <a:ext cx="2504440" cy="579755"/>
          </a:xfrm>
        </p:spPr>
        <p:txBody>
          <a:bodyPr>
            <a:normAutofit fontScale="90000"/>
          </a:bodyPr>
          <a:lstStyle/>
          <a:p>
            <a:r>
              <a:rPr lang="it-IT" dirty="0">
                <a:solidFill>
                  <a:srgbClr val="FF0000"/>
                </a:solidFill>
              </a:rPr>
              <a:t>FLOWER</a:t>
            </a:r>
            <a:r>
              <a:rPr lang="it-IT" dirty="0"/>
              <a:t> </a:t>
            </a:r>
          </a:p>
        </p:txBody>
      </p:sp>
      <p:sp>
        <p:nvSpPr>
          <p:cNvPr id="3" name="Segnaposto contenuto 2">
            <a:extLst>
              <a:ext uri="{FF2B5EF4-FFF2-40B4-BE49-F238E27FC236}">
                <a16:creationId xmlns:a16="http://schemas.microsoft.com/office/drawing/2014/main" id="{135795CB-C404-424B-A0B6-E0933FF4450F}"/>
              </a:ext>
            </a:extLst>
          </p:cNvPr>
          <p:cNvSpPr>
            <a:spLocks noGrp="1"/>
          </p:cNvSpPr>
          <p:nvPr>
            <p:ph idx="1"/>
          </p:nvPr>
        </p:nvSpPr>
        <p:spPr>
          <a:xfrm>
            <a:off x="325120" y="944880"/>
            <a:ext cx="5659120" cy="5831840"/>
          </a:xfrm>
        </p:spPr>
        <p:txBody>
          <a:bodyPr>
            <a:noAutofit/>
          </a:bodyPr>
          <a:lstStyle/>
          <a:p>
            <a:pPr algn="l"/>
            <a:r>
              <a:rPr lang="en-US" sz="2000" b="0" i="0" dirty="0">
                <a:solidFill>
                  <a:srgbClr val="212121"/>
                </a:solidFill>
                <a:effectLst/>
              </a:rPr>
              <a:t>Flowers are the reproductive parts of the plant. Parts of a typical flower are sepals, petals, stamens and pistil.</a:t>
            </a:r>
          </a:p>
          <a:p>
            <a:pPr algn="l">
              <a:buFont typeface="+mj-lt"/>
              <a:buAutoNum type="arabicPeriod"/>
            </a:pPr>
            <a:r>
              <a:rPr lang="en-US" sz="2000" b="1" i="0" dirty="0">
                <a:solidFill>
                  <a:srgbClr val="212121"/>
                </a:solidFill>
                <a:effectLst/>
              </a:rPr>
              <a:t>Receptacle: </a:t>
            </a:r>
            <a:r>
              <a:rPr lang="en-US" sz="2000" b="0" i="0" dirty="0">
                <a:solidFill>
                  <a:srgbClr val="212121"/>
                </a:solidFill>
                <a:effectLst/>
              </a:rPr>
              <a:t>The base of the flower where its different parts are attached.</a:t>
            </a:r>
          </a:p>
          <a:p>
            <a:pPr algn="l">
              <a:buFont typeface="+mj-lt"/>
              <a:buAutoNum type="arabicPeriod"/>
            </a:pPr>
            <a:r>
              <a:rPr lang="en-US" sz="2000" b="1" i="0" dirty="0">
                <a:solidFill>
                  <a:srgbClr val="212121"/>
                </a:solidFill>
                <a:effectLst/>
              </a:rPr>
              <a:t>Sepals:</a:t>
            </a:r>
            <a:r>
              <a:rPr lang="en-US" sz="2000" b="0" i="0" dirty="0">
                <a:solidFill>
                  <a:srgbClr val="212121"/>
                </a:solidFill>
                <a:effectLst/>
              </a:rPr>
              <a:t> The green, leaf-like outer parts of the flower. It covers and protects the bud till it blooms into a flower.</a:t>
            </a:r>
          </a:p>
          <a:p>
            <a:pPr algn="l">
              <a:buFont typeface="+mj-lt"/>
              <a:buAutoNum type="arabicPeriod"/>
            </a:pPr>
            <a:r>
              <a:rPr lang="en-US" sz="2000" b="1" i="0" dirty="0">
                <a:solidFill>
                  <a:srgbClr val="212121"/>
                </a:solidFill>
                <a:effectLst/>
              </a:rPr>
              <a:t>Petal:</a:t>
            </a:r>
            <a:r>
              <a:rPr lang="en-US" sz="2000" b="0" i="0" dirty="0">
                <a:solidFill>
                  <a:srgbClr val="212121"/>
                </a:solidFill>
                <a:effectLst/>
              </a:rPr>
              <a:t> The parts of a </a:t>
            </a:r>
            <a:r>
              <a:rPr lang="en-US" sz="2000" b="1" i="0" u="none" strike="noStrike" dirty="0">
                <a:solidFill>
                  <a:srgbClr val="800000"/>
                </a:solidFill>
                <a:effectLst/>
                <a:hlinkClick r:id="rId2"/>
              </a:rPr>
              <a:t>flower</a:t>
            </a:r>
            <a:r>
              <a:rPr lang="en-US" sz="2000" b="0" i="0" dirty="0">
                <a:solidFill>
                  <a:srgbClr val="212121"/>
                </a:solidFill>
                <a:effectLst/>
              </a:rPr>
              <a:t> that are mostly bright in </a:t>
            </a:r>
            <a:r>
              <a:rPr lang="en-US" sz="2000" b="0" i="0" dirty="0" err="1">
                <a:solidFill>
                  <a:srgbClr val="212121"/>
                </a:solidFill>
                <a:effectLst/>
              </a:rPr>
              <a:t>colour</a:t>
            </a:r>
            <a:r>
              <a:rPr lang="en-US" sz="2000" b="0" i="0" dirty="0">
                <a:solidFill>
                  <a:srgbClr val="212121"/>
                </a:solidFill>
                <a:effectLst/>
              </a:rPr>
              <a:t> to attract insects and birds for pollination.</a:t>
            </a:r>
          </a:p>
          <a:p>
            <a:pPr algn="l">
              <a:buFont typeface="+mj-lt"/>
              <a:buAutoNum type="arabicPeriod"/>
            </a:pPr>
            <a:r>
              <a:rPr lang="en-US" sz="2000" b="1" i="0" dirty="0">
                <a:solidFill>
                  <a:srgbClr val="212121"/>
                </a:solidFill>
                <a:effectLst/>
              </a:rPr>
              <a:t>Stamen:</a:t>
            </a:r>
            <a:r>
              <a:rPr lang="en-US" sz="2000" b="0" i="0" dirty="0">
                <a:solidFill>
                  <a:srgbClr val="212121"/>
                </a:solidFill>
                <a:effectLst/>
              </a:rPr>
              <a:t> The male reproductive organ of the flower. It has two parts:</a:t>
            </a:r>
          </a:p>
          <a:p>
            <a:pPr algn="l"/>
            <a:r>
              <a:rPr lang="en-US" sz="2000" b="1" i="0" dirty="0">
                <a:solidFill>
                  <a:srgbClr val="212121"/>
                </a:solidFill>
                <a:effectLst/>
              </a:rPr>
              <a:t>      </a:t>
            </a:r>
            <a:r>
              <a:rPr lang="en-US" sz="2000" b="0" i="0" dirty="0">
                <a:solidFill>
                  <a:srgbClr val="212121"/>
                </a:solidFill>
                <a:effectLst/>
              </a:rPr>
              <a:t>Anther: The part of the stamen where pollens are produced.</a:t>
            </a:r>
          </a:p>
          <a:p>
            <a:pPr algn="l"/>
            <a:r>
              <a:rPr lang="en-US" sz="2000" b="1" i="0" dirty="0">
                <a:solidFill>
                  <a:srgbClr val="212121"/>
                </a:solidFill>
                <a:effectLst/>
              </a:rPr>
              <a:t>      </a:t>
            </a:r>
            <a:r>
              <a:rPr lang="en-US" sz="2000" b="0" i="0" dirty="0">
                <a:solidFill>
                  <a:srgbClr val="212121"/>
                </a:solidFill>
                <a:effectLst/>
              </a:rPr>
              <a:t>Filament: A thin thread-like structure that carries the anther.</a:t>
            </a:r>
          </a:p>
          <a:p>
            <a:pPr algn="l">
              <a:buFont typeface="+mj-lt"/>
              <a:buAutoNum type="arabicPeriod" startAt="5"/>
            </a:pPr>
            <a:r>
              <a:rPr lang="en-US" sz="2000" b="1" i="0" dirty="0">
                <a:solidFill>
                  <a:srgbClr val="212121"/>
                </a:solidFill>
                <a:effectLst/>
              </a:rPr>
              <a:t>Pistil: </a:t>
            </a:r>
            <a:r>
              <a:rPr lang="en-US" sz="2000" b="0" i="0" dirty="0">
                <a:solidFill>
                  <a:srgbClr val="212121"/>
                </a:solidFill>
                <a:effectLst/>
              </a:rPr>
              <a:t>The female reproductive organ of the flower. </a:t>
            </a:r>
            <a:endParaRPr lang="it-IT" sz="2000" dirty="0"/>
          </a:p>
        </p:txBody>
      </p:sp>
      <p:pic>
        <p:nvPicPr>
          <p:cNvPr id="8194" name="Picture 2">
            <a:extLst>
              <a:ext uri="{FF2B5EF4-FFF2-40B4-BE49-F238E27FC236}">
                <a16:creationId xmlns:a16="http://schemas.microsoft.com/office/drawing/2014/main" id="{7B611DBC-842E-4A4E-8A45-F76F8FF8F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360" y="365125"/>
            <a:ext cx="674624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2879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267</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Open Sans</vt:lpstr>
      <vt:lpstr>Tema di Office</vt:lpstr>
      <vt:lpstr>The plants</vt:lpstr>
      <vt:lpstr>Presentazione standard di PowerPoint</vt:lpstr>
      <vt:lpstr>Presentazione standard di PowerPoint</vt:lpstr>
      <vt:lpstr>Presentazione standard di PowerPoint</vt:lpstr>
      <vt:lpstr>LEAVES</vt:lpstr>
      <vt:lpstr>Presentazione standard di PowerPoint</vt:lpstr>
      <vt:lpstr>Presentazione standard di PowerPoint</vt:lpstr>
      <vt:lpstr>WHERE PHOTOSYNTHESIS TAKES PLACE?</vt:lpstr>
      <vt:lpstr>FLOWER </vt:lpstr>
      <vt:lpstr>FRUIT </vt:lpstr>
      <vt:lpstr>Presentazione standard di PowerPoint</vt:lpstr>
      <vt:lpstr>GERMINATION</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plants</dc:title>
  <dc:creator>Rita Maiello</dc:creator>
  <cp:lastModifiedBy>Rita Maiello</cp:lastModifiedBy>
  <cp:revision>1</cp:revision>
  <dcterms:created xsi:type="dcterms:W3CDTF">2022-02-13T15:09:06Z</dcterms:created>
  <dcterms:modified xsi:type="dcterms:W3CDTF">2022-02-13T15:33:14Z</dcterms:modified>
</cp:coreProperties>
</file>