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Lst>
  <p:sldSz cy="10287000" cx="18288000"/>
  <p:notesSz cx="6858000" cy="9144000"/>
  <p:embeddedFontLst>
    <p:embeddedFont>
      <p:font typeface="Montserrat"/>
      <p:bold r:id="rId12"/>
      <p:boldItalic r:id="rId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14" roundtripDataSignature="AMtx7mjRep00dQb+MCSM/QIo57GzwN4D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Montserrat-boldItalic.fntdata"/><Relationship Id="rId12"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6"/>
          <p:cNvSpPr/>
          <p:nvPr>
            <p:ph idx="2" type="pic"/>
          </p:nvPr>
        </p:nvSpPr>
        <p:spPr>
          <a:xfrm>
            <a:off x="1792288" y="612775"/>
            <a:ext cx="5486400" cy="4114800"/>
          </a:xfrm>
          <a:prstGeom prst="rect">
            <a:avLst/>
          </a:prstGeom>
          <a:noFill/>
          <a:ln>
            <a:noFill/>
          </a:ln>
        </p:spPr>
      </p:sp>
      <p:sp>
        <p:nvSpPr>
          <p:cNvPr id="64" name="Google Shape;64;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6977" l="0" r="0" t="6978"/>
          <a:stretch/>
        </p:blipFill>
        <p:spPr>
          <a:xfrm>
            <a:off x="0" y="0"/>
            <a:ext cx="18288000" cy="10287000"/>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9338225" y="1187913"/>
            <a:ext cx="7921075" cy="7911173"/>
          </a:xfrm>
          <a:prstGeom prst="rect">
            <a:avLst/>
          </a:prstGeom>
          <a:noFill/>
          <a:ln>
            <a:noFill/>
          </a:ln>
        </p:spPr>
      </p:pic>
      <p:sp>
        <p:nvSpPr>
          <p:cNvPr id="86" name="Google Shape;86;p1"/>
          <p:cNvSpPr/>
          <p:nvPr/>
        </p:nvSpPr>
        <p:spPr>
          <a:xfrm>
            <a:off x="1028700" y="0"/>
            <a:ext cx="1445299" cy="2403218"/>
          </a:xfrm>
          <a:custGeom>
            <a:rect b="b" l="l" r="r" t="t"/>
            <a:pathLst>
              <a:path extrusionOk="0" h="4607804" w="2771140">
                <a:moveTo>
                  <a:pt x="0" y="0"/>
                </a:moveTo>
                <a:lnTo>
                  <a:pt x="0" y="3704834"/>
                </a:lnTo>
                <a:lnTo>
                  <a:pt x="1384300" y="4607804"/>
                </a:lnTo>
                <a:lnTo>
                  <a:pt x="2771140" y="3704834"/>
                </a:lnTo>
                <a:lnTo>
                  <a:pt x="2771140" y="0"/>
                </a:lnTo>
                <a:close/>
              </a:path>
            </a:pathLst>
          </a:custGeom>
          <a:solidFill>
            <a:srgbClr val="8ABE9C"/>
          </a:solidFill>
          <a:ln>
            <a:noFill/>
          </a:ln>
        </p:spPr>
      </p:sp>
      <p:pic>
        <p:nvPicPr>
          <p:cNvPr id="87" name="Google Shape;87;p1"/>
          <p:cNvPicPr preferRelativeResize="0"/>
          <p:nvPr/>
        </p:nvPicPr>
        <p:blipFill rotWithShape="1">
          <a:blip r:embed="rId5">
            <a:alphaModFix/>
          </a:blip>
          <a:srcRect b="0" l="0" r="0" t="0"/>
          <a:stretch/>
        </p:blipFill>
        <p:spPr>
          <a:xfrm>
            <a:off x="1245637" y="531263"/>
            <a:ext cx="1011424" cy="994873"/>
          </a:xfrm>
          <a:prstGeom prst="rect">
            <a:avLst/>
          </a:prstGeom>
          <a:noFill/>
          <a:ln>
            <a:noFill/>
          </a:ln>
        </p:spPr>
      </p:pic>
      <p:pic>
        <p:nvPicPr>
          <p:cNvPr id="88" name="Google Shape;88;p1"/>
          <p:cNvPicPr preferRelativeResize="0"/>
          <p:nvPr/>
        </p:nvPicPr>
        <p:blipFill rotWithShape="1">
          <a:blip r:embed="rId6">
            <a:alphaModFix/>
          </a:blip>
          <a:srcRect b="0" l="0" r="0" t="0"/>
          <a:stretch/>
        </p:blipFill>
        <p:spPr>
          <a:xfrm>
            <a:off x="1268866" y="7525467"/>
            <a:ext cx="7661163" cy="1295433"/>
          </a:xfrm>
          <a:prstGeom prst="rect">
            <a:avLst/>
          </a:prstGeom>
          <a:noFill/>
          <a:ln>
            <a:noFill/>
          </a:ln>
        </p:spPr>
      </p:pic>
      <p:pic>
        <p:nvPicPr>
          <p:cNvPr id="89" name="Google Shape;89;p1"/>
          <p:cNvPicPr preferRelativeResize="0"/>
          <p:nvPr/>
        </p:nvPicPr>
        <p:blipFill rotWithShape="1">
          <a:blip r:embed="rId7">
            <a:alphaModFix/>
          </a:blip>
          <a:srcRect b="0" l="0" r="0" t="0"/>
          <a:stretch/>
        </p:blipFill>
        <p:spPr>
          <a:xfrm>
            <a:off x="3033045" y="-689889"/>
            <a:ext cx="7901329" cy="2941050"/>
          </a:xfrm>
          <a:prstGeom prst="rect">
            <a:avLst/>
          </a:prstGeom>
          <a:noFill/>
          <a:ln>
            <a:noFill/>
          </a:ln>
        </p:spPr>
      </p:pic>
      <p:sp>
        <p:nvSpPr>
          <p:cNvPr id="90" name="Google Shape;90;p1"/>
          <p:cNvSpPr txBox="1"/>
          <p:nvPr/>
        </p:nvSpPr>
        <p:spPr>
          <a:xfrm>
            <a:off x="860669" y="2365118"/>
            <a:ext cx="8477700" cy="5535300"/>
          </a:xfrm>
          <a:prstGeom prst="rect">
            <a:avLst/>
          </a:prstGeom>
          <a:noFill/>
          <a:ln>
            <a:noFill/>
          </a:ln>
        </p:spPr>
        <p:txBody>
          <a:bodyPr anchorCtr="0" anchor="t" bIns="0" lIns="0" spcFirstLastPara="1" rIns="0" wrap="square" tIns="0">
            <a:spAutoFit/>
          </a:bodyPr>
          <a:lstStyle/>
          <a:p>
            <a:pPr indent="0" lvl="0" marL="0" marR="0" rtl="0" algn="ctr">
              <a:lnSpc>
                <a:spcPct val="122001"/>
              </a:lnSpc>
              <a:spcBef>
                <a:spcPts val="0"/>
              </a:spcBef>
              <a:spcAft>
                <a:spcPts val="0"/>
              </a:spcAft>
              <a:buNone/>
            </a:pPr>
            <a:r>
              <a:rPr b="1" lang="en-US" sz="10454">
                <a:solidFill>
                  <a:srgbClr val="8ABE9C"/>
                </a:solidFill>
                <a:latin typeface="Londrina Solid"/>
                <a:ea typeface="Londrina Solid"/>
                <a:cs typeface="Londrina Solid"/>
                <a:sym typeface="Londrina Solid"/>
              </a:rPr>
              <a:t>THE EARTH </a:t>
            </a:r>
            <a:endParaRPr b="1" sz="10454">
              <a:solidFill>
                <a:srgbClr val="8ABE9C"/>
              </a:solidFill>
              <a:latin typeface="Londrina Solid"/>
              <a:ea typeface="Londrina Solid"/>
              <a:cs typeface="Londrina Solid"/>
              <a:sym typeface="Londrina Solid"/>
            </a:endParaRPr>
          </a:p>
          <a:p>
            <a:pPr indent="0" lvl="0" marL="0" marR="0" rtl="0" algn="ctr">
              <a:lnSpc>
                <a:spcPct val="122001"/>
              </a:lnSpc>
              <a:spcBef>
                <a:spcPts val="0"/>
              </a:spcBef>
              <a:spcAft>
                <a:spcPts val="0"/>
              </a:spcAft>
              <a:buNone/>
            </a:pPr>
            <a:r>
              <a:rPr b="1" lang="en-US" sz="10454">
                <a:solidFill>
                  <a:srgbClr val="8ABE9C"/>
                </a:solidFill>
                <a:latin typeface="Londrina Solid"/>
                <a:ea typeface="Londrina Solid"/>
                <a:cs typeface="Londrina Solid"/>
                <a:sym typeface="Londrina Solid"/>
              </a:rPr>
              <a:t>AND THE PERIODIC TABLE</a:t>
            </a:r>
            <a:endParaRPr/>
          </a:p>
        </p:txBody>
      </p:sp>
      <p:sp>
        <p:nvSpPr>
          <p:cNvPr id="91" name="Google Shape;91;p1"/>
          <p:cNvSpPr txBox="1"/>
          <p:nvPr/>
        </p:nvSpPr>
        <p:spPr>
          <a:xfrm>
            <a:off x="3033045" y="-226158"/>
            <a:ext cx="7128900" cy="1246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099" u="none" cap="none" strike="noStrike">
                <a:solidFill>
                  <a:srgbClr val="8ABE9C"/>
                </a:solidFill>
                <a:latin typeface="Arial"/>
                <a:ea typeface="Arial"/>
                <a:cs typeface="Arial"/>
                <a:sym typeface="Arial"/>
              </a:rPr>
              <a:t>Part 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6977" l="0" r="0" t="6978"/>
          <a:stretch/>
        </p:blipFill>
        <p:spPr>
          <a:xfrm>
            <a:off x="0" y="0"/>
            <a:ext cx="18288000" cy="10287000"/>
          </a:xfrm>
          <a:prstGeom prst="rect">
            <a:avLst/>
          </a:prstGeom>
          <a:noFill/>
          <a:ln>
            <a:noFill/>
          </a:ln>
        </p:spPr>
      </p:pic>
      <p:pic>
        <p:nvPicPr>
          <p:cNvPr id="97" name="Google Shape;97;p2"/>
          <p:cNvPicPr preferRelativeResize="0"/>
          <p:nvPr/>
        </p:nvPicPr>
        <p:blipFill rotWithShape="1">
          <a:blip r:embed="rId4">
            <a:alphaModFix/>
          </a:blip>
          <a:srcRect b="0" l="30098" r="33777" t="0"/>
          <a:stretch/>
        </p:blipFill>
        <p:spPr>
          <a:xfrm>
            <a:off x="12805027" y="-133261"/>
            <a:ext cx="5649834" cy="10420261"/>
          </a:xfrm>
          <a:prstGeom prst="rect">
            <a:avLst/>
          </a:prstGeom>
          <a:noFill/>
          <a:ln>
            <a:noFill/>
          </a:ln>
        </p:spPr>
      </p:pic>
      <p:sp>
        <p:nvSpPr>
          <p:cNvPr id="98" name="Google Shape;98;p2"/>
          <p:cNvSpPr txBox="1"/>
          <p:nvPr/>
        </p:nvSpPr>
        <p:spPr>
          <a:xfrm>
            <a:off x="408133" y="478809"/>
            <a:ext cx="7348800" cy="985500"/>
          </a:xfrm>
          <a:prstGeom prst="rect">
            <a:avLst/>
          </a:prstGeom>
          <a:noFill/>
          <a:ln>
            <a:noFill/>
          </a:ln>
        </p:spPr>
        <p:txBody>
          <a:bodyPr anchorCtr="0" anchor="t" bIns="0" lIns="0" spcFirstLastPara="1" rIns="0" wrap="square" tIns="0">
            <a:spAutoFit/>
          </a:bodyPr>
          <a:lstStyle/>
          <a:p>
            <a:pPr indent="0" lvl="0" marL="0" marR="0" rtl="0" algn="l">
              <a:lnSpc>
                <a:spcPct val="129985"/>
              </a:lnSpc>
              <a:spcBef>
                <a:spcPts val="0"/>
              </a:spcBef>
              <a:spcAft>
                <a:spcPts val="0"/>
              </a:spcAft>
              <a:buNone/>
            </a:pPr>
            <a:r>
              <a:rPr b="1" i="0" lang="en-US" sz="6403" u="none" cap="none" strike="noStrike">
                <a:solidFill>
                  <a:srgbClr val="000000"/>
                </a:solidFill>
              </a:rPr>
              <a:t>INTRODUC</a:t>
            </a:r>
            <a:r>
              <a:rPr b="1" lang="en-US" sz="6403"/>
              <a:t>TIO</a:t>
            </a:r>
            <a:r>
              <a:rPr b="1" i="0" lang="en-US" sz="6403" u="none" cap="none" strike="noStrike">
                <a:solidFill>
                  <a:srgbClr val="000000"/>
                </a:solidFill>
              </a:rPr>
              <a:t>N</a:t>
            </a:r>
            <a:endParaRPr b="1"/>
          </a:p>
        </p:txBody>
      </p:sp>
      <p:sp>
        <p:nvSpPr>
          <p:cNvPr id="99" name="Google Shape;99;p2"/>
          <p:cNvSpPr txBox="1"/>
          <p:nvPr/>
        </p:nvSpPr>
        <p:spPr>
          <a:xfrm>
            <a:off x="408133" y="2020753"/>
            <a:ext cx="11421000" cy="43023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lang="en-US" sz="4235">
                <a:latin typeface="Montserrat"/>
                <a:ea typeface="Montserrat"/>
                <a:cs typeface="Montserrat"/>
                <a:sym typeface="Montserrat"/>
              </a:rPr>
              <a:t>Coronavirus and climate change (major floods, droughts, high temperatures records, etc.) are some of the symptoms of our Planet's serious deterioration caused by the misuse of resources.</a:t>
            </a:r>
            <a:r>
              <a:rPr b="1" i="0" lang="en-US" sz="4235" u="none" cap="none" strike="noStrike">
                <a:solidFill>
                  <a:srgbClr val="000000"/>
                </a:solidFill>
                <a:latin typeface="Montserrat"/>
                <a:ea typeface="Montserrat"/>
                <a:cs typeface="Montserrat"/>
                <a:sym typeface="Montserrat"/>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DE7"/>
        </a:solidFill>
      </p:bgPr>
    </p:bg>
    <p:spTree>
      <p:nvGrpSpPr>
        <p:cNvPr id="103" name="Shape 103"/>
        <p:cNvGrpSpPr/>
        <p:nvPr/>
      </p:nvGrpSpPr>
      <p:grpSpPr>
        <a:xfrm>
          <a:off x="0" y="0"/>
          <a:ext cx="0" cy="0"/>
          <a:chOff x="0" y="0"/>
          <a:chExt cx="0" cy="0"/>
        </a:xfrm>
      </p:grpSpPr>
      <p:cxnSp>
        <p:nvCxnSpPr>
          <p:cNvPr id="104" name="Google Shape;104;p3"/>
          <p:cNvCxnSpPr/>
          <p:nvPr/>
        </p:nvCxnSpPr>
        <p:spPr>
          <a:xfrm rot="-5399999">
            <a:off x="-3660824" y="5133975"/>
            <a:ext cx="11208645" cy="0"/>
          </a:xfrm>
          <a:prstGeom prst="straightConnector1">
            <a:avLst/>
          </a:prstGeom>
          <a:noFill/>
          <a:ln cap="flat" cmpd="sng" w="19050">
            <a:solidFill>
              <a:srgbClr val="8ABE9C"/>
            </a:solidFill>
            <a:prstDash val="solid"/>
            <a:round/>
            <a:headEnd len="sm" w="sm" type="none"/>
            <a:tailEnd len="sm" w="sm" type="none"/>
          </a:ln>
        </p:spPr>
      </p:cxnSp>
      <p:grpSp>
        <p:nvGrpSpPr>
          <p:cNvPr id="105" name="Google Shape;105;p3"/>
          <p:cNvGrpSpPr/>
          <p:nvPr/>
        </p:nvGrpSpPr>
        <p:grpSpPr>
          <a:xfrm>
            <a:off x="1281143" y="680755"/>
            <a:ext cx="1324708" cy="1330646"/>
            <a:chOff x="1813" y="0"/>
            <a:chExt cx="809173" cy="812800"/>
          </a:xfrm>
        </p:grpSpPr>
        <p:sp>
          <p:nvSpPr>
            <p:cNvPr id="106" name="Google Shape;106;p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ABE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3"/>
          <p:cNvGrpSpPr/>
          <p:nvPr/>
        </p:nvGrpSpPr>
        <p:grpSpPr>
          <a:xfrm>
            <a:off x="1262136" y="3424984"/>
            <a:ext cx="1343673" cy="1349696"/>
            <a:chOff x="1813" y="0"/>
            <a:chExt cx="809173" cy="812800"/>
          </a:xfrm>
        </p:grpSpPr>
        <p:sp>
          <p:nvSpPr>
            <p:cNvPr id="109" name="Google Shape;109;p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ABE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3"/>
          <p:cNvGrpSpPr/>
          <p:nvPr/>
        </p:nvGrpSpPr>
        <p:grpSpPr>
          <a:xfrm>
            <a:off x="1247781" y="6593800"/>
            <a:ext cx="1343673" cy="1349696"/>
            <a:chOff x="1813" y="0"/>
            <a:chExt cx="809173" cy="812800"/>
          </a:xfrm>
        </p:grpSpPr>
        <p:sp>
          <p:nvSpPr>
            <p:cNvPr id="112" name="Google Shape;112;p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ABE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4" name="Google Shape;114;p3"/>
          <p:cNvPicPr preferRelativeResize="0"/>
          <p:nvPr/>
        </p:nvPicPr>
        <p:blipFill rotWithShape="1">
          <a:blip r:embed="rId3">
            <a:alphaModFix/>
          </a:blip>
          <a:srcRect b="0" l="0" r="0" t="0"/>
          <a:stretch/>
        </p:blipFill>
        <p:spPr>
          <a:xfrm>
            <a:off x="1491652" y="910995"/>
            <a:ext cx="884643" cy="870167"/>
          </a:xfrm>
          <a:prstGeom prst="rect">
            <a:avLst/>
          </a:prstGeom>
          <a:noFill/>
          <a:ln>
            <a:noFill/>
          </a:ln>
        </p:spPr>
      </p:pic>
      <p:pic>
        <p:nvPicPr>
          <p:cNvPr id="115" name="Google Shape;115;p3"/>
          <p:cNvPicPr preferRelativeResize="0"/>
          <p:nvPr/>
        </p:nvPicPr>
        <p:blipFill rotWithShape="1">
          <a:blip r:embed="rId4">
            <a:alphaModFix/>
          </a:blip>
          <a:srcRect b="0" l="0" r="0" t="0"/>
          <a:stretch/>
        </p:blipFill>
        <p:spPr>
          <a:xfrm>
            <a:off x="1515957" y="3656848"/>
            <a:ext cx="836033" cy="885969"/>
          </a:xfrm>
          <a:prstGeom prst="rect">
            <a:avLst/>
          </a:prstGeom>
          <a:noFill/>
          <a:ln>
            <a:noFill/>
          </a:ln>
        </p:spPr>
      </p:pic>
      <p:pic>
        <p:nvPicPr>
          <p:cNvPr id="116" name="Google Shape;116;p3"/>
          <p:cNvPicPr preferRelativeResize="0"/>
          <p:nvPr/>
        </p:nvPicPr>
        <p:blipFill rotWithShape="1">
          <a:blip r:embed="rId5">
            <a:alphaModFix/>
          </a:blip>
          <a:srcRect b="0" l="0" r="0" t="0"/>
          <a:stretch/>
        </p:blipFill>
        <p:spPr>
          <a:xfrm>
            <a:off x="1491652" y="6857801"/>
            <a:ext cx="855931" cy="821694"/>
          </a:xfrm>
          <a:prstGeom prst="rect">
            <a:avLst/>
          </a:prstGeom>
          <a:noFill/>
          <a:ln>
            <a:noFill/>
          </a:ln>
        </p:spPr>
      </p:pic>
      <p:pic>
        <p:nvPicPr>
          <p:cNvPr id="117" name="Google Shape;117;p3"/>
          <p:cNvPicPr preferRelativeResize="0"/>
          <p:nvPr/>
        </p:nvPicPr>
        <p:blipFill rotWithShape="1">
          <a:blip r:embed="rId6">
            <a:alphaModFix/>
          </a:blip>
          <a:srcRect b="0" l="0" r="0" t="0"/>
          <a:stretch/>
        </p:blipFill>
        <p:spPr>
          <a:xfrm>
            <a:off x="12550426" y="-1317373"/>
            <a:ext cx="7921075" cy="7911173"/>
          </a:xfrm>
          <a:prstGeom prst="rect">
            <a:avLst/>
          </a:prstGeom>
          <a:noFill/>
          <a:ln>
            <a:noFill/>
          </a:ln>
        </p:spPr>
      </p:pic>
      <p:sp>
        <p:nvSpPr>
          <p:cNvPr id="118" name="Google Shape;118;p3"/>
          <p:cNvSpPr txBox="1"/>
          <p:nvPr/>
        </p:nvSpPr>
        <p:spPr>
          <a:xfrm>
            <a:off x="3029382" y="1022987"/>
            <a:ext cx="9340500" cy="6309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US" sz="4099">
                <a:latin typeface="Montserrat"/>
                <a:ea typeface="Montserrat"/>
                <a:cs typeface="Montserrat"/>
                <a:sym typeface="Montserrat"/>
              </a:rPr>
              <a:t>Our planet is screaming for help.</a:t>
            </a:r>
            <a:endParaRPr sz="800"/>
          </a:p>
        </p:txBody>
      </p:sp>
      <p:sp>
        <p:nvSpPr>
          <p:cNvPr id="119" name="Google Shape;119;p3"/>
          <p:cNvSpPr txBox="1"/>
          <p:nvPr/>
        </p:nvSpPr>
        <p:spPr>
          <a:xfrm>
            <a:off x="3209857" y="2830784"/>
            <a:ext cx="9340500" cy="23976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None/>
            </a:pPr>
            <a:r>
              <a:rPr b="1" lang="en-US" sz="4099">
                <a:latin typeface="Montserrat"/>
                <a:ea typeface="Montserrat"/>
                <a:cs typeface="Montserrat"/>
                <a:sym typeface="Montserrat"/>
              </a:rPr>
              <a:t>Some of the Earth’s natural resources are running out. Do you which?</a:t>
            </a:r>
            <a:endParaRPr sz="800"/>
          </a:p>
        </p:txBody>
      </p:sp>
      <p:sp>
        <p:nvSpPr>
          <p:cNvPr id="120" name="Google Shape;120;p3"/>
          <p:cNvSpPr txBox="1"/>
          <p:nvPr/>
        </p:nvSpPr>
        <p:spPr>
          <a:xfrm>
            <a:off x="3209850" y="6177275"/>
            <a:ext cx="14049300" cy="4272000"/>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None/>
            </a:pPr>
            <a:r>
              <a:rPr b="1" lang="en-US" sz="4599">
                <a:latin typeface="Montserrat"/>
                <a:ea typeface="Montserrat"/>
                <a:cs typeface="Montserrat"/>
                <a:sym typeface="Montserrat"/>
              </a:rPr>
              <a:t>I</a:t>
            </a:r>
            <a:r>
              <a:rPr b="1" lang="en-US" sz="4099">
                <a:latin typeface="Montserrat"/>
                <a:ea typeface="Montserrat"/>
                <a:cs typeface="Montserrat"/>
                <a:sym typeface="Montserrat"/>
              </a:rPr>
              <a:t>n this scenario, you have to research the chemical elements of the periodic table and their current situation. Which ones are at risk of depletion? How long does each element have left before it is depleted?</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4"/>
          <p:cNvPicPr preferRelativeResize="0"/>
          <p:nvPr/>
        </p:nvPicPr>
        <p:blipFill rotWithShape="1">
          <a:blip r:embed="rId3">
            <a:alphaModFix/>
          </a:blip>
          <a:srcRect b="28342" l="0" r="0" t="28343"/>
          <a:stretch/>
        </p:blipFill>
        <p:spPr>
          <a:xfrm>
            <a:off x="0" y="0"/>
            <a:ext cx="18288000" cy="10287000"/>
          </a:xfrm>
          <a:prstGeom prst="rect">
            <a:avLst/>
          </a:prstGeom>
          <a:noFill/>
          <a:ln>
            <a:noFill/>
          </a:ln>
        </p:spPr>
      </p:pic>
      <p:pic>
        <p:nvPicPr>
          <p:cNvPr id="126" name="Google Shape;126;p4"/>
          <p:cNvPicPr preferRelativeResize="0"/>
          <p:nvPr/>
        </p:nvPicPr>
        <p:blipFill rotWithShape="1">
          <a:blip r:embed="rId4">
            <a:alphaModFix/>
          </a:blip>
          <a:srcRect b="0" l="1954" r="0" t="0"/>
          <a:stretch/>
        </p:blipFill>
        <p:spPr>
          <a:xfrm>
            <a:off x="11992096" y="890336"/>
            <a:ext cx="6295904" cy="3756776"/>
          </a:xfrm>
          <a:prstGeom prst="rect">
            <a:avLst/>
          </a:prstGeom>
          <a:noFill/>
          <a:ln>
            <a:noFill/>
          </a:ln>
        </p:spPr>
      </p:pic>
      <p:pic>
        <p:nvPicPr>
          <p:cNvPr id="127" name="Google Shape;127;p4"/>
          <p:cNvPicPr preferRelativeResize="0"/>
          <p:nvPr/>
        </p:nvPicPr>
        <p:blipFill rotWithShape="1">
          <a:blip r:embed="rId5">
            <a:alphaModFix/>
          </a:blip>
          <a:srcRect b="2562" l="8955" r="68373" t="0"/>
          <a:stretch/>
        </p:blipFill>
        <p:spPr>
          <a:xfrm>
            <a:off x="16306153" y="5143500"/>
            <a:ext cx="1981847" cy="4478782"/>
          </a:xfrm>
          <a:prstGeom prst="rect">
            <a:avLst/>
          </a:prstGeom>
          <a:noFill/>
          <a:ln>
            <a:noFill/>
          </a:ln>
        </p:spPr>
      </p:pic>
      <p:pic>
        <p:nvPicPr>
          <p:cNvPr id="128" name="Google Shape;128;p4"/>
          <p:cNvPicPr preferRelativeResize="0"/>
          <p:nvPr/>
        </p:nvPicPr>
        <p:blipFill rotWithShape="1">
          <a:blip r:embed="rId6">
            <a:alphaModFix/>
          </a:blip>
          <a:srcRect b="0" l="0" r="0" t="0"/>
          <a:stretch/>
        </p:blipFill>
        <p:spPr>
          <a:xfrm>
            <a:off x="30572" y="1459199"/>
            <a:ext cx="1565608" cy="1565608"/>
          </a:xfrm>
          <a:prstGeom prst="rect">
            <a:avLst/>
          </a:prstGeom>
          <a:noFill/>
          <a:ln>
            <a:noFill/>
          </a:ln>
        </p:spPr>
      </p:pic>
      <p:grpSp>
        <p:nvGrpSpPr>
          <p:cNvPr id="129" name="Google Shape;129;p4"/>
          <p:cNvGrpSpPr/>
          <p:nvPr/>
        </p:nvGrpSpPr>
        <p:grpSpPr>
          <a:xfrm>
            <a:off x="1796390" y="1278373"/>
            <a:ext cx="9995497" cy="4297531"/>
            <a:chOff x="0" y="-47625"/>
            <a:chExt cx="2632559" cy="1131860"/>
          </a:xfrm>
        </p:grpSpPr>
        <p:sp>
          <p:nvSpPr>
            <p:cNvPr id="130" name="Google Shape;130;p4"/>
            <p:cNvSpPr/>
            <p:nvPr/>
          </p:nvSpPr>
          <p:spPr>
            <a:xfrm>
              <a:off x="0" y="0"/>
              <a:ext cx="2632559" cy="1084235"/>
            </a:xfrm>
            <a:custGeom>
              <a:rect b="b" l="l" r="r" t="t"/>
              <a:pathLst>
                <a:path extrusionOk="0" h="1084235" w="2632559">
                  <a:moveTo>
                    <a:pt x="0" y="0"/>
                  </a:moveTo>
                  <a:lnTo>
                    <a:pt x="2632559" y="0"/>
                  </a:lnTo>
                  <a:lnTo>
                    <a:pt x="2632559" y="1084235"/>
                  </a:lnTo>
                  <a:lnTo>
                    <a:pt x="0" y="1084235"/>
                  </a:lnTo>
                  <a:close/>
                </a:path>
              </a:pathLst>
            </a:custGeom>
            <a:solidFill>
              <a:srgbClr val="FFFFFF"/>
            </a:solidFill>
            <a:ln cap="flat" cmpd="sng" w="38100">
              <a:solidFill>
                <a:srgbClr val="000000"/>
              </a:solidFill>
              <a:prstDash val="solid"/>
              <a:round/>
              <a:headEnd len="sm" w="sm" type="none"/>
              <a:tailEnd len="sm" w="sm" type="none"/>
            </a:ln>
          </p:spPr>
        </p:sp>
        <p:sp>
          <p:nvSpPr>
            <p:cNvPr id="131" name="Google Shape;131;p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2" name="Google Shape;132;p4"/>
          <p:cNvPicPr preferRelativeResize="0"/>
          <p:nvPr/>
        </p:nvPicPr>
        <p:blipFill rotWithShape="1">
          <a:blip r:embed="rId7">
            <a:alphaModFix/>
          </a:blip>
          <a:srcRect b="9223" l="11329" r="8562" t="8503"/>
          <a:stretch/>
        </p:blipFill>
        <p:spPr>
          <a:xfrm>
            <a:off x="19465" y="5928777"/>
            <a:ext cx="1504464" cy="1545125"/>
          </a:xfrm>
          <a:prstGeom prst="rect">
            <a:avLst/>
          </a:prstGeom>
          <a:noFill/>
          <a:ln>
            <a:noFill/>
          </a:ln>
        </p:spPr>
      </p:pic>
      <p:grpSp>
        <p:nvGrpSpPr>
          <p:cNvPr id="133" name="Google Shape;133;p4"/>
          <p:cNvGrpSpPr/>
          <p:nvPr/>
        </p:nvGrpSpPr>
        <p:grpSpPr>
          <a:xfrm>
            <a:off x="1781104" y="5747951"/>
            <a:ext cx="14272195" cy="4238864"/>
            <a:chOff x="0" y="-47625"/>
            <a:chExt cx="3758932" cy="1116409"/>
          </a:xfrm>
        </p:grpSpPr>
        <p:sp>
          <p:nvSpPr>
            <p:cNvPr id="134" name="Google Shape;134;p4"/>
            <p:cNvSpPr/>
            <p:nvPr/>
          </p:nvSpPr>
          <p:spPr>
            <a:xfrm>
              <a:off x="0" y="0"/>
              <a:ext cx="3758932" cy="1068784"/>
            </a:xfrm>
            <a:custGeom>
              <a:rect b="b" l="l" r="r" t="t"/>
              <a:pathLst>
                <a:path extrusionOk="0" h="1068784" w="3758932">
                  <a:moveTo>
                    <a:pt x="0" y="0"/>
                  </a:moveTo>
                  <a:lnTo>
                    <a:pt x="3758932" y="0"/>
                  </a:lnTo>
                  <a:lnTo>
                    <a:pt x="3758932" y="1068784"/>
                  </a:lnTo>
                  <a:lnTo>
                    <a:pt x="0" y="1068784"/>
                  </a:lnTo>
                  <a:close/>
                </a:path>
              </a:pathLst>
            </a:custGeom>
            <a:solidFill>
              <a:srgbClr val="FFFFFF"/>
            </a:solidFill>
            <a:ln cap="flat" cmpd="sng" w="38100">
              <a:solidFill>
                <a:srgbClr val="000000"/>
              </a:solidFill>
              <a:prstDash val="solid"/>
              <a:round/>
              <a:headEnd len="sm" w="sm" type="none"/>
              <a:tailEnd len="sm" w="sm" type="none"/>
            </a:ln>
          </p:spPr>
        </p:sp>
        <p:sp>
          <p:nvSpPr>
            <p:cNvPr id="135" name="Google Shape;135;p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4"/>
          <p:cNvSpPr txBox="1"/>
          <p:nvPr/>
        </p:nvSpPr>
        <p:spPr>
          <a:xfrm>
            <a:off x="2120950" y="5843050"/>
            <a:ext cx="13648800" cy="4130100"/>
          </a:xfrm>
          <a:prstGeom prst="rect">
            <a:avLst/>
          </a:prstGeom>
          <a:noFill/>
          <a:ln>
            <a:noFill/>
          </a:ln>
        </p:spPr>
        <p:txBody>
          <a:bodyPr anchorCtr="0" anchor="t" bIns="0" lIns="0" spcFirstLastPara="1" rIns="0" wrap="square" tIns="0">
            <a:spAutoFit/>
          </a:bodyPr>
          <a:lstStyle/>
          <a:p>
            <a:pPr indent="0" lvl="0" marL="0" marR="0" rtl="0" algn="just">
              <a:lnSpc>
                <a:spcPct val="140021"/>
              </a:lnSpc>
              <a:spcBef>
                <a:spcPts val="0"/>
              </a:spcBef>
              <a:spcAft>
                <a:spcPts val="0"/>
              </a:spcAft>
              <a:buNone/>
            </a:pPr>
            <a:r>
              <a:rPr b="1" lang="en-US" sz="4065">
                <a:latin typeface="Montserrat"/>
                <a:ea typeface="Montserrat"/>
                <a:cs typeface="Montserrat"/>
                <a:sym typeface="Montserrat"/>
              </a:rPr>
              <a:t>Classify them according to the traffic light system. Red (at risk of depletion) Green (not at risk). Create a periodic table (Appendix 1) by writing the elements in red, yellow or green and indicating their age.</a:t>
            </a:r>
            <a:endParaRPr sz="700"/>
          </a:p>
        </p:txBody>
      </p:sp>
      <p:sp>
        <p:nvSpPr>
          <p:cNvPr id="137" name="Google Shape;137;p4"/>
          <p:cNvSpPr txBox="1"/>
          <p:nvPr/>
        </p:nvSpPr>
        <p:spPr>
          <a:xfrm>
            <a:off x="2120950" y="1666450"/>
            <a:ext cx="9323400" cy="3521400"/>
          </a:xfrm>
          <a:prstGeom prst="rect">
            <a:avLst/>
          </a:prstGeom>
          <a:noFill/>
          <a:ln>
            <a:noFill/>
          </a:ln>
        </p:spPr>
        <p:txBody>
          <a:bodyPr anchorCtr="0" anchor="t" bIns="0" lIns="0" spcFirstLastPara="1" rIns="0" wrap="square" tIns="0">
            <a:spAutoFit/>
          </a:bodyPr>
          <a:lstStyle/>
          <a:p>
            <a:pPr indent="0" lvl="0" marL="0" marR="0" rtl="0" algn="just">
              <a:lnSpc>
                <a:spcPct val="139979"/>
              </a:lnSpc>
              <a:spcBef>
                <a:spcPts val="0"/>
              </a:spcBef>
              <a:spcAft>
                <a:spcPts val="0"/>
              </a:spcAft>
              <a:buNone/>
            </a:pPr>
            <a:r>
              <a:rPr b="1" lang="en-US" sz="4400">
                <a:latin typeface="Montserrat"/>
                <a:ea typeface="Montserrat"/>
                <a:cs typeface="Montserrat"/>
                <a:sym typeface="Montserrat"/>
              </a:rPr>
              <a:t>Research the current state of the chemical elements of the periodic table</a:t>
            </a:r>
            <a:r>
              <a:rPr b="1" i="0" lang="en-US" sz="4400" u="none" cap="none" strike="noStrike">
                <a:solidFill>
                  <a:srgbClr val="000000"/>
                </a:solidFill>
                <a:latin typeface="Montserrat"/>
                <a:ea typeface="Montserrat"/>
                <a:cs typeface="Montserrat"/>
                <a:sym typeface="Montserrat"/>
              </a:rPr>
              <a:t>. </a:t>
            </a:r>
            <a:r>
              <a:rPr b="1" lang="en-US" sz="4400">
                <a:latin typeface="Montserrat"/>
                <a:ea typeface="Montserrat"/>
                <a:cs typeface="Montserrat"/>
                <a:sym typeface="Montserrat"/>
              </a:rPr>
              <a:t>How old is each</a:t>
            </a:r>
            <a:r>
              <a:rPr b="1" i="0" lang="en-US" sz="4400" u="none" cap="none" strike="noStrike">
                <a:solidFill>
                  <a:srgbClr val="000000"/>
                </a:solidFill>
                <a:latin typeface="Montserrat"/>
                <a:ea typeface="Montserrat"/>
                <a:cs typeface="Montserrat"/>
                <a:sym typeface="Montserrat"/>
              </a:rPr>
              <a:t> element?</a:t>
            </a:r>
            <a:endParaRPr sz="1000"/>
          </a:p>
        </p:txBody>
      </p:sp>
      <p:sp>
        <p:nvSpPr>
          <p:cNvPr id="138" name="Google Shape;138;p4"/>
          <p:cNvSpPr txBox="1"/>
          <p:nvPr/>
        </p:nvSpPr>
        <p:spPr>
          <a:xfrm>
            <a:off x="0" y="-95250"/>
            <a:ext cx="7348800" cy="14781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0" i="0" lang="en-US" sz="9602" u="none" cap="none" strike="noStrike">
                <a:solidFill>
                  <a:srgbClr val="000000"/>
                </a:solidFill>
                <a:latin typeface="Arial"/>
                <a:ea typeface="Arial"/>
                <a:cs typeface="Arial"/>
                <a:sym typeface="Arial"/>
              </a:rPr>
              <a:t>TA</a:t>
            </a:r>
            <a:r>
              <a:rPr lang="en-US" sz="9602"/>
              <a:t>SK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5"/>
          <p:cNvPicPr preferRelativeResize="0"/>
          <p:nvPr/>
        </p:nvPicPr>
        <p:blipFill rotWithShape="1">
          <a:blip r:embed="rId3">
            <a:alphaModFix/>
          </a:blip>
          <a:srcRect b="28342" l="0" r="0" t="28343"/>
          <a:stretch/>
        </p:blipFill>
        <p:spPr>
          <a:xfrm>
            <a:off x="0" y="0"/>
            <a:ext cx="18288000" cy="10287000"/>
          </a:xfrm>
          <a:prstGeom prst="rect">
            <a:avLst/>
          </a:prstGeom>
          <a:noFill/>
          <a:ln>
            <a:noFill/>
          </a:ln>
        </p:spPr>
      </p:pic>
      <p:pic>
        <p:nvPicPr>
          <p:cNvPr id="144" name="Google Shape;144;p5"/>
          <p:cNvPicPr preferRelativeResize="0"/>
          <p:nvPr/>
        </p:nvPicPr>
        <p:blipFill rotWithShape="1">
          <a:blip r:embed="rId4">
            <a:alphaModFix/>
          </a:blip>
          <a:srcRect b="0" l="1954" r="0" t="0"/>
          <a:stretch/>
        </p:blipFill>
        <p:spPr>
          <a:xfrm>
            <a:off x="11992096" y="890336"/>
            <a:ext cx="6295904" cy="3756776"/>
          </a:xfrm>
          <a:prstGeom prst="rect">
            <a:avLst/>
          </a:prstGeom>
          <a:noFill/>
          <a:ln>
            <a:noFill/>
          </a:ln>
        </p:spPr>
      </p:pic>
      <p:pic>
        <p:nvPicPr>
          <p:cNvPr id="145" name="Google Shape;145;p5"/>
          <p:cNvPicPr preferRelativeResize="0"/>
          <p:nvPr/>
        </p:nvPicPr>
        <p:blipFill rotWithShape="1">
          <a:blip r:embed="rId5">
            <a:alphaModFix/>
          </a:blip>
          <a:srcRect b="2562" l="8955" r="68373" t="0"/>
          <a:stretch/>
        </p:blipFill>
        <p:spPr>
          <a:xfrm>
            <a:off x="16306153" y="5143500"/>
            <a:ext cx="1981847" cy="4478782"/>
          </a:xfrm>
          <a:prstGeom prst="rect">
            <a:avLst/>
          </a:prstGeom>
          <a:noFill/>
          <a:ln>
            <a:noFill/>
          </a:ln>
        </p:spPr>
      </p:pic>
      <p:grpSp>
        <p:nvGrpSpPr>
          <p:cNvPr id="146" name="Google Shape;146;p5"/>
          <p:cNvGrpSpPr/>
          <p:nvPr/>
        </p:nvGrpSpPr>
        <p:grpSpPr>
          <a:xfrm>
            <a:off x="1796390" y="1278373"/>
            <a:ext cx="9995497" cy="8545231"/>
            <a:chOff x="0" y="-47625"/>
            <a:chExt cx="2632559" cy="2250596"/>
          </a:xfrm>
        </p:grpSpPr>
        <p:sp>
          <p:nvSpPr>
            <p:cNvPr id="147" name="Google Shape;147;p5"/>
            <p:cNvSpPr/>
            <p:nvPr/>
          </p:nvSpPr>
          <p:spPr>
            <a:xfrm>
              <a:off x="0" y="0"/>
              <a:ext cx="2632559" cy="2202971"/>
            </a:xfrm>
            <a:custGeom>
              <a:rect b="b" l="l" r="r" t="t"/>
              <a:pathLst>
                <a:path extrusionOk="0" h="2202971" w="2632559">
                  <a:moveTo>
                    <a:pt x="0" y="0"/>
                  </a:moveTo>
                  <a:lnTo>
                    <a:pt x="2632559" y="0"/>
                  </a:lnTo>
                  <a:lnTo>
                    <a:pt x="2632559" y="2202971"/>
                  </a:lnTo>
                  <a:lnTo>
                    <a:pt x="0" y="2202971"/>
                  </a:lnTo>
                  <a:close/>
                </a:path>
              </a:pathLst>
            </a:custGeom>
            <a:solidFill>
              <a:srgbClr val="FFFFFF"/>
            </a:solidFill>
            <a:ln cap="flat" cmpd="sng" w="38100">
              <a:solidFill>
                <a:srgbClr val="000000"/>
              </a:solidFill>
              <a:prstDash val="solid"/>
              <a:round/>
              <a:headEnd len="sm" w="sm" type="none"/>
              <a:tailEnd len="sm" w="sm" type="none"/>
            </a:ln>
          </p:spPr>
        </p:sp>
        <p:sp>
          <p:nvSpPr>
            <p:cNvPr id="148" name="Google Shape;148;p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9" name="Google Shape;149;p5"/>
          <p:cNvPicPr preferRelativeResize="0"/>
          <p:nvPr/>
        </p:nvPicPr>
        <p:blipFill rotWithShape="1">
          <a:blip r:embed="rId6">
            <a:alphaModFix/>
          </a:blip>
          <a:srcRect b="0" l="0" r="0" t="0"/>
          <a:stretch/>
        </p:blipFill>
        <p:spPr>
          <a:xfrm>
            <a:off x="0" y="1635635"/>
            <a:ext cx="1482024" cy="1771199"/>
          </a:xfrm>
          <a:prstGeom prst="rect">
            <a:avLst/>
          </a:prstGeom>
          <a:noFill/>
          <a:ln>
            <a:noFill/>
          </a:ln>
        </p:spPr>
      </p:pic>
      <p:sp>
        <p:nvSpPr>
          <p:cNvPr id="150" name="Google Shape;150;p5"/>
          <p:cNvSpPr txBox="1"/>
          <p:nvPr/>
        </p:nvSpPr>
        <p:spPr>
          <a:xfrm>
            <a:off x="2136225" y="1549900"/>
            <a:ext cx="9282000" cy="80739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lang="en-US" sz="4300">
                <a:latin typeface="Montserrat"/>
                <a:ea typeface="Montserrat"/>
                <a:cs typeface="Montserrat"/>
                <a:sym typeface="Montserrat"/>
              </a:rPr>
              <a:t>Technology uses many elements of the periodic table at risk of depletion</a:t>
            </a:r>
            <a:r>
              <a:rPr b="0" i="0" lang="en-US" sz="4300" u="none" cap="none" strike="noStrike">
                <a:solidFill>
                  <a:srgbClr val="000000"/>
                </a:solidFill>
                <a:latin typeface="Montserrat"/>
                <a:ea typeface="Montserrat"/>
                <a:cs typeface="Montserrat"/>
                <a:sym typeface="Montserrat"/>
              </a:rPr>
              <a:t>.</a:t>
            </a:r>
            <a:endParaRPr sz="900"/>
          </a:p>
          <a:p>
            <a:pPr indent="0" lvl="0" marL="0" marR="0" rtl="0" algn="l">
              <a:lnSpc>
                <a:spcPct val="139979"/>
              </a:lnSpc>
              <a:spcBef>
                <a:spcPts val="0"/>
              </a:spcBef>
              <a:spcAft>
                <a:spcPts val="0"/>
              </a:spcAft>
              <a:buNone/>
            </a:pPr>
            <a:r>
              <a:rPr lang="en-US" sz="4300">
                <a:latin typeface="Montserrat"/>
                <a:ea typeface="Montserrat"/>
                <a:cs typeface="Montserrat"/>
                <a:sym typeface="Montserrat"/>
              </a:rPr>
              <a:t>FIND</a:t>
            </a:r>
            <a:r>
              <a:rPr b="0" i="0" lang="en-US" sz="4300" u="none" cap="none" strike="noStrike">
                <a:solidFill>
                  <a:srgbClr val="000000"/>
                </a:solidFill>
                <a:latin typeface="Montserrat"/>
                <a:ea typeface="Montserrat"/>
                <a:cs typeface="Montserrat"/>
                <a:sym typeface="Montserrat"/>
              </a:rPr>
              <a:t>: </a:t>
            </a:r>
            <a:endParaRPr sz="900"/>
          </a:p>
          <a:p>
            <a:pPr indent="-486409" lvl="1" marL="1036320" marR="0" rtl="0" algn="l">
              <a:lnSpc>
                <a:spcPct val="139979"/>
              </a:lnSpc>
              <a:spcBef>
                <a:spcPts val="0"/>
              </a:spcBef>
              <a:spcAft>
                <a:spcPts val="0"/>
              </a:spcAft>
              <a:buClr>
                <a:srgbClr val="000000"/>
              </a:buClr>
              <a:buSzPts val="4300"/>
              <a:buFont typeface="Arial"/>
              <a:buChar char="•"/>
            </a:pPr>
            <a:r>
              <a:rPr lang="en-US" sz="4300">
                <a:latin typeface="Montserrat"/>
                <a:ea typeface="Montserrat"/>
                <a:cs typeface="Montserrat"/>
                <a:sym typeface="Montserrat"/>
              </a:rPr>
              <a:t>What</a:t>
            </a:r>
            <a:r>
              <a:rPr b="0" i="0" lang="en-US" sz="4300" u="none" cap="none" strike="noStrike">
                <a:solidFill>
                  <a:srgbClr val="000000"/>
                </a:solidFill>
                <a:latin typeface="Montserrat"/>
                <a:ea typeface="Montserrat"/>
                <a:cs typeface="Montserrat"/>
                <a:sym typeface="Montserrat"/>
              </a:rPr>
              <a:t> elements are used for making a </a:t>
            </a:r>
            <a:r>
              <a:rPr b="1" i="0" lang="en-US" sz="4300" u="none" cap="none" strike="noStrike">
                <a:solidFill>
                  <a:srgbClr val="000000"/>
                </a:solidFill>
                <a:latin typeface="Montserrat"/>
                <a:ea typeface="Montserrat"/>
                <a:cs typeface="Montserrat"/>
                <a:sym typeface="Montserrat"/>
              </a:rPr>
              <a:t>smartphone</a:t>
            </a:r>
            <a:r>
              <a:rPr b="0" i="0" lang="en-US" sz="4300" u="none" cap="none" strike="noStrike">
                <a:solidFill>
                  <a:srgbClr val="000000"/>
                </a:solidFill>
                <a:latin typeface="Montserrat"/>
                <a:ea typeface="Montserrat"/>
                <a:cs typeface="Montserrat"/>
                <a:sym typeface="Montserrat"/>
              </a:rPr>
              <a:t> o</a:t>
            </a:r>
            <a:r>
              <a:rPr lang="en-US" sz="4300">
                <a:latin typeface="Montserrat"/>
                <a:ea typeface="Montserrat"/>
                <a:cs typeface="Montserrat"/>
                <a:sym typeface="Montserrat"/>
              </a:rPr>
              <a:t>r a</a:t>
            </a:r>
            <a:r>
              <a:rPr b="0" i="0" lang="en-US" sz="4300" u="none" cap="none" strike="noStrike">
                <a:solidFill>
                  <a:srgbClr val="000000"/>
                </a:solidFill>
                <a:latin typeface="Montserrat"/>
                <a:ea typeface="Montserrat"/>
                <a:cs typeface="Montserrat"/>
                <a:sym typeface="Montserrat"/>
              </a:rPr>
              <a:t> </a:t>
            </a:r>
            <a:r>
              <a:rPr b="1" i="0" lang="en-US" sz="4300" u="none" cap="none" strike="noStrike">
                <a:solidFill>
                  <a:srgbClr val="000000"/>
                </a:solidFill>
                <a:latin typeface="Montserrat"/>
                <a:ea typeface="Montserrat"/>
                <a:cs typeface="Montserrat"/>
                <a:sym typeface="Montserrat"/>
              </a:rPr>
              <a:t>tablet</a:t>
            </a:r>
            <a:r>
              <a:rPr b="0" i="0" lang="en-US" sz="4300" u="none" cap="none" strike="noStrike">
                <a:solidFill>
                  <a:srgbClr val="000000"/>
                </a:solidFill>
                <a:latin typeface="Montserrat"/>
                <a:ea typeface="Montserrat"/>
                <a:cs typeface="Montserrat"/>
                <a:sym typeface="Montserrat"/>
              </a:rPr>
              <a:t>.</a:t>
            </a:r>
            <a:endParaRPr sz="900"/>
          </a:p>
          <a:p>
            <a:pPr indent="-486409" lvl="1" marL="1036320" marR="0" rtl="0" algn="l">
              <a:lnSpc>
                <a:spcPct val="139979"/>
              </a:lnSpc>
              <a:spcBef>
                <a:spcPts val="0"/>
              </a:spcBef>
              <a:spcAft>
                <a:spcPts val="0"/>
              </a:spcAft>
              <a:buClr>
                <a:srgbClr val="000000"/>
              </a:buClr>
              <a:buSzPts val="4300"/>
              <a:buFont typeface="Arial"/>
              <a:buChar char="•"/>
            </a:pPr>
            <a:r>
              <a:rPr lang="en-US" sz="4300">
                <a:latin typeface="Montserrat"/>
                <a:ea typeface="Montserrat"/>
                <a:cs typeface="Montserrat"/>
                <a:sym typeface="Montserrat"/>
              </a:rPr>
              <a:t>Where those elements may be found.</a:t>
            </a:r>
            <a:endParaRPr sz="900"/>
          </a:p>
        </p:txBody>
      </p:sp>
      <p:sp>
        <p:nvSpPr>
          <p:cNvPr id="151" name="Google Shape;151;p5"/>
          <p:cNvSpPr txBox="1"/>
          <p:nvPr/>
        </p:nvSpPr>
        <p:spPr>
          <a:xfrm>
            <a:off x="0" y="-95250"/>
            <a:ext cx="7348800" cy="14781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0" i="0" lang="en-US" sz="9602" u="none" cap="none" strike="noStrike">
                <a:solidFill>
                  <a:srgbClr val="000000"/>
                </a:solidFill>
                <a:latin typeface="Arial"/>
                <a:ea typeface="Arial"/>
                <a:cs typeface="Arial"/>
                <a:sym typeface="Arial"/>
              </a:rPr>
              <a:t>TA</a:t>
            </a:r>
            <a:r>
              <a:rPr lang="en-US" sz="9602"/>
              <a:t>SK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b="6977" l="0" r="0" t="6978"/>
          <a:stretch/>
        </p:blipFill>
        <p:spPr>
          <a:xfrm>
            <a:off x="0" y="0"/>
            <a:ext cx="18288000" cy="10287000"/>
          </a:xfrm>
          <a:prstGeom prst="rect">
            <a:avLst/>
          </a:prstGeom>
          <a:noFill/>
          <a:ln>
            <a:noFill/>
          </a:ln>
        </p:spPr>
      </p:pic>
      <p:pic>
        <p:nvPicPr>
          <p:cNvPr id="157" name="Google Shape;157;p6"/>
          <p:cNvPicPr preferRelativeResize="0"/>
          <p:nvPr/>
        </p:nvPicPr>
        <p:blipFill rotWithShape="1">
          <a:blip r:embed="rId4">
            <a:alphaModFix/>
          </a:blip>
          <a:srcRect b="12250" l="0" r="1453" t="11465"/>
          <a:stretch/>
        </p:blipFill>
        <p:spPr>
          <a:xfrm>
            <a:off x="2243736" y="2439671"/>
            <a:ext cx="14321246" cy="7847329"/>
          </a:xfrm>
          <a:prstGeom prst="rect">
            <a:avLst/>
          </a:prstGeom>
          <a:noFill/>
          <a:ln>
            <a:noFill/>
          </a:ln>
        </p:spPr>
      </p:pic>
      <p:grpSp>
        <p:nvGrpSpPr>
          <p:cNvPr id="158" name="Google Shape;158;p6"/>
          <p:cNvGrpSpPr/>
          <p:nvPr/>
        </p:nvGrpSpPr>
        <p:grpSpPr>
          <a:xfrm>
            <a:off x="4510700" y="2258845"/>
            <a:ext cx="7111557" cy="3266927"/>
            <a:chOff x="0" y="-47625"/>
            <a:chExt cx="1873003" cy="860425"/>
          </a:xfrm>
        </p:grpSpPr>
        <p:sp>
          <p:nvSpPr>
            <p:cNvPr id="159" name="Google Shape;159;p6"/>
            <p:cNvSpPr/>
            <p:nvPr/>
          </p:nvSpPr>
          <p:spPr>
            <a:xfrm>
              <a:off x="0" y="0"/>
              <a:ext cx="1873003" cy="583610"/>
            </a:xfrm>
            <a:custGeom>
              <a:rect b="b" l="l" r="r" t="t"/>
              <a:pathLst>
                <a:path extrusionOk="0" h="583610" w="1873003">
                  <a:moveTo>
                    <a:pt x="0" y="0"/>
                  </a:moveTo>
                  <a:lnTo>
                    <a:pt x="1873003" y="0"/>
                  </a:lnTo>
                  <a:lnTo>
                    <a:pt x="1873003" y="583610"/>
                  </a:lnTo>
                  <a:lnTo>
                    <a:pt x="0" y="583610"/>
                  </a:lnTo>
                  <a:close/>
                </a:path>
              </a:pathLst>
            </a:custGeom>
            <a:solidFill>
              <a:srgbClr val="FFFFFF"/>
            </a:solidFill>
            <a:ln>
              <a:noFill/>
            </a:ln>
          </p:spPr>
        </p:sp>
        <p:sp>
          <p:nvSpPr>
            <p:cNvPr id="160" name="Google Shape;160;p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20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6"/>
          <p:cNvSpPr txBox="1"/>
          <p:nvPr/>
        </p:nvSpPr>
        <p:spPr>
          <a:xfrm>
            <a:off x="513689" y="0"/>
            <a:ext cx="17781300" cy="224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7301" u="none" cap="none" strike="noStrike">
                <a:solidFill>
                  <a:srgbClr val="000000"/>
                </a:solidFill>
              </a:rPr>
              <a:t>A</a:t>
            </a:r>
            <a:r>
              <a:rPr b="1" lang="en-US" sz="7301"/>
              <a:t>PPENDIX</a:t>
            </a:r>
            <a:r>
              <a:rPr b="1" lang="en-US" sz="7301" u="none" cap="none" strike="noStrike">
                <a:solidFill>
                  <a:srgbClr val="000000"/>
                </a:solidFill>
              </a:rPr>
              <a:t> 1:</a:t>
            </a:r>
            <a:endParaRPr b="1" sz="7301"/>
          </a:p>
          <a:p>
            <a:pPr indent="0" lvl="0" marL="0" marR="0" rtl="0" algn="ctr">
              <a:lnSpc>
                <a:spcPct val="100000"/>
              </a:lnSpc>
              <a:spcBef>
                <a:spcPts val="0"/>
              </a:spcBef>
              <a:spcAft>
                <a:spcPts val="0"/>
              </a:spcAft>
              <a:buNone/>
            </a:pPr>
            <a:r>
              <a:rPr b="0" i="0" lang="en-US" sz="7301" u="none" cap="none" strike="noStrike">
                <a:solidFill>
                  <a:srgbClr val="000000"/>
                </a:solidFill>
                <a:latin typeface="Arial"/>
                <a:ea typeface="Arial"/>
                <a:cs typeface="Arial"/>
                <a:sym typeface="Arial"/>
              </a:rPr>
              <a:t>A BLANK PERIODIC TABLE</a:t>
            </a:r>
            <a:endParaRPr sz="1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