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Belleza"/>
      <p:regular r:id="rId12"/>
    </p:embeddedFont>
    <p:embeddedFont>
      <p:font typeface="Andika"/>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7" roundtripDataSignature="AMtx7mg8uALWXYgFbWiqyfVaa9QLeJXN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ndika-regular.fntdata"/><Relationship Id="rId12" Type="http://schemas.openxmlformats.org/officeDocument/2006/relationships/font" Target="fonts/Bellez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ndika-italic.fntdata"/><Relationship Id="rId14" Type="http://schemas.openxmlformats.org/officeDocument/2006/relationships/font" Target="fonts/Andika-bold.fntdata"/><Relationship Id="rId17" Type="http://customschemas.google.com/relationships/presentationmetadata" Target="metadata"/><Relationship Id="rId16" Type="http://schemas.openxmlformats.org/officeDocument/2006/relationships/font" Target="fonts/Andik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3.png"/><Relationship Id="rId13" Type="http://schemas.openxmlformats.org/officeDocument/2006/relationships/image" Target="../media/image9.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8.png"/><Relationship Id="rId9" Type="http://schemas.openxmlformats.org/officeDocument/2006/relationships/image" Target="../media/image1.png"/><Relationship Id="rId1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4.png"/><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hyperlink" Target="https://www.youtube.com/watch?v=uaGEjrADGPA" TargetMode="External"/><Relationship Id="rId8" Type="http://schemas.openxmlformats.org/officeDocument/2006/relationships/hyperlink" Target="https://www.youtube.com/watch?v=GATj2tdBJW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6.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8.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18.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5865693"/>
            <a:ext cx="7666069" cy="7892992"/>
          </a:xfrm>
          <a:prstGeom prst="rect">
            <a:avLst/>
          </a:prstGeom>
          <a:noFill/>
          <a:ln>
            <a:noFill/>
          </a:ln>
        </p:spPr>
      </p:pic>
      <p:sp>
        <p:nvSpPr>
          <p:cNvPr id="86" name="Google Shape;86;p1"/>
          <p:cNvSpPr txBox="1"/>
          <p:nvPr/>
        </p:nvSpPr>
        <p:spPr>
          <a:xfrm>
            <a:off x="1028700" y="1427480"/>
            <a:ext cx="16230600" cy="2474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6699">
                <a:solidFill>
                  <a:srgbClr val="DBE3E2"/>
                </a:solidFill>
              </a:rPr>
              <a:t>The Earth.</a:t>
            </a:r>
            <a:endParaRPr/>
          </a:p>
          <a:p>
            <a:pPr indent="0" lvl="0" marL="0" marR="0" rtl="0" algn="ctr">
              <a:lnSpc>
                <a:spcPct val="140005"/>
              </a:lnSpc>
              <a:spcBef>
                <a:spcPts val="0"/>
              </a:spcBef>
              <a:spcAft>
                <a:spcPts val="0"/>
              </a:spcAft>
              <a:buNone/>
            </a:pPr>
            <a:r>
              <a:rPr b="0" i="0" lang="en-US" sz="6699" u="none" cap="none" strike="noStrike">
                <a:solidFill>
                  <a:srgbClr val="DBE3E2"/>
                </a:solidFill>
                <a:latin typeface="Arial"/>
                <a:ea typeface="Arial"/>
                <a:cs typeface="Arial"/>
                <a:sym typeface="Arial"/>
              </a:rPr>
              <a:t>Dimensions </a:t>
            </a:r>
            <a:r>
              <a:rPr lang="en-US" sz="6699">
                <a:solidFill>
                  <a:srgbClr val="DBE3E2"/>
                </a:solidFill>
              </a:rPr>
              <a:t>of the</a:t>
            </a:r>
            <a:r>
              <a:rPr b="0" i="0" lang="en-US" sz="6699" u="none" cap="none" strike="noStrike">
                <a:solidFill>
                  <a:srgbClr val="DBE3E2"/>
                </a:solidFill>
                <a:latin typeface="Arial"/>
                <a:ea typeface="Arial"/>
                <a:cs typeface="Arial"/>
                <a:sym typeface="Arial"/>
              </a:rPr>
              <a:t> Univers</a:t>
            </a:r>
            <a:r>
              <a:rPr lang="en-US" sz="6699">
                <a:solidFill>
                  <a:srgbClr val="DBE3E2"/>
                </a:solidFill>
              </a:rPr>
              <a:t>e</a:t>
            </a:r>
            <a:r>
              <a:rPr b="0" i="0" lang="en-US" sz="6699" u="none" cap="none" strike="noStrike">
                <a:solidFill>
                  <a:srgbClr val="DBE3E2"/>
                </a:solidFill>
                <a:latin typeface="Arial"/>
                <a:ea typeface="Arial"/>
                <a:cs typeface="Arial"/>
                <a:sym typeface="Arial"/>
              </a:rPr>
              <a:t>.</a:t>
            </a:r>
            <a:endParaRPr/>
          </a:p>
        </p:txBody>
      </p:sp>
      <p:grpSp>
        <p:nvGrpSpPr>
          <p:cNvPr id="87" name="Google Shape;87;p1"/>
          <p:cNvGrpSpPr/>
          <p:nvPr/>
        </p:nvGrpSpPr>
        <p:grpSpPr>
          <a:xfrm>
            <a:off x="439309" y="4848876"/>
            <a:ext cx="17409383" cy="4892038"/>
            <a:chOff x="0" y="-66675"/>
            <a:chExt cx="23212511" cy="6522717"/>
          </a:xfrm>
        </p:grpSpPr>
        <p:pic>
          <p:nvPicPr>
            <p:cNvPr id="88" name="Google Shape;88;p1"/>
            <p:cNvPicPr preferRelativeResize="0"/>
            <p:nvPr/>
          </p:nvPicPr>
          <p:blipFill rotWithShape="1">
            <a:blip r:embed="rId5">
              <a:alphaModFix/>
            </a:blip>
            <a:srcRect b="0" l="0" r="0" t="0"/>
            <a:stretch/>
          </p:blipFill>
          <p:spPr>
            <a:xfrm>
              <a:off x="9293299" y="937208"/>
              <a:ext cx="4075491" cy="4253359"/>
            </a:xfrm>
            <a:prstGeom prst="rect">
              <a:avLst/>
            </a:prstGeom>
            <a:noFill/>
            <a:ln>
              <a:noFill/>
            </a:ln>
          </p:spPr>
        </p:pic>
        <p:pic>
          <p:nvPicPr>
            <p:cNvPr id="89" name="Google Shape;89;p1"/>
            <p:cNvPicPr preferRelativeResize="0"/>
            <p:nvPr/>
          </p:nvPicPr>
          <p:blipFill rotWithShape="1">
            <a:blip r:embed="rId6">
              <a:alphaModFix/>
            </a:blip>
            <a:srcRect b="0" l="0" r="0" t="0"/>
            <a:stretch/>
          </p:blipFill>
          <p:spPr>
            <a:xfrm rot="-4288797">
              <a:off x="20850920" y="2338113"/>
              <a:ext cx="2559730" cy="1424140"/>
            </a:xfrm>
            <a:prstGeom prst="rect">
              <a:avLst/>
            </a:prstGeom>
            <a:noFill/>
            <a:ln>
              <a:noFill/>
            </a:ln>
          </p:spPr>
        </p:pic>
        <p:pic>
          <p:nvPicPr>
            <p:cNvPr id="90" name="Google Shape;90;p1"/>
            <p:cNvPicPr preferRelativeResize="0"/>
            <p:nvPr/>
          </p:nvPicPr>
          <p:blipFill rotWithShape="1">
            <a:blip r:embed="rId7">
              <a:alphaModFix/>
            </a:blip>
            <a:srcRect b="0" l="0" r="0" t="0"/>
            <a:stretch/>
          </p:blipFill>
          <p:spPr>
            <a:xfrm>
              <a:off x="16641223" y="282787"/>
              <a:ext cx="1271451" cy="1494226"/>
            </a:xfrm>
            <a:prstGeom prst="rect">
              <a:avLst/>
            </a:prstGeom>
            <a:noFill/>
            <a:ln>
              <a:noFill/>
            </a:ln>
          </p:spPr>
        </p:pic>
        <p:pic>
          <p:nvPicPr>
            <p:cNvPr id="91" name="Google Shape;91;p1"/>
            <p:cNvPicPr preferRelativeResize="0"/>
            <p:nvPr/>
          </p:nvPicPr>
          <p:blipFill rotWithShape="1">
            <a:blip r:embed="rId8">
              <a:alphaModFix/>
            </a:blip>
            <a:srcRect b="0" l="0" r="0" t="0"/>
            <a:stretch/>
          </p:blipFill>
          <p:spPr>
            <a:xfrm>
              <a:off x="14952165" y="2257762"/>
              <a:ext cx="1689058" cy="1689058"/>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13775446" y="1152187"/>
              <a:ext cx="913134" cy="916466"/>
            </a:xfrm>
            <a:prstGeom prst="rect">
              <a:avLst/>
            </a:prstGeom>
            <a:noFill/>
            <a:ln>
              <a:noFill/>
            </a:ln>
          </p:spPr>
        </p:pic>
        <p:pic>
          <p:nvPicPr>
            <p:cNvPr id="93" name="Google Shape;93;p1"/>
            <p:cNvPicPr preferRelativeResize="0"/>
            <p:nvPr/>
          </p:nvPicPr>
          <p:blipFill rotWithShape="1">
            <a:blip r:embed="rId10">
              <a:alphaModFix/>
            </a:blip>
            <a:srcRect b="0" l="0" r="0" t="0"/>
            <a:stretch/>
          </p:blipFill>
          <p:spPr>
            <a:xfrm>
              <a:off x="5463442" y="3601216"/>
              <a:ext cx="1561177" cy="1561177"/>
            </a:xfrm>
            <a:prstGeom prst="rect">
              <a:avLst/>
            </a:prstGeom>
            <a:noFill/>
            <a:ln>
              <a:noFill/>
            </a:ln>
          </p:spPr>
        </p:pic>
        <p:pic>
          <p:nvPicPr>
            <p:cNvPr id="94" name="Google Shape;94;p1"/>
            <p:cNvPicPr preferRelativeResize="0"/>
            <p:nvPr/>
          </p:nvPicPr>
          <p:blipFill rotWithShape="1">
            <a:blip r:embed="rId11">
              <a:alphaModFix/>
            </a:blip>
            <a:srcRect b="0" l="0" r="0" t="0"/>
            <a:stretch/>
          </p:blipFill>
          <p:spPr>
            <a:xfrm>
              <a:off x="18336859" y="937208"/>
              <a:ext cx="2852478" cy="1789282"/>
            </a:xfrm>
            <a:prstGeom prst="rect">
              <a:avLst/>
            </a:prstGeom>
            <a:noFill/>
            <a:ln>
              <a:noFill/>
            </a:ln>
          </p:spPr>
        </p:pic>
        <p:pic>
          <p:nvPicPr>
            <p:cNvPr id="95" name="Google Shape;95;p1"/>
            <p:cNvPicPr preferRelativeResize="0"/>
            <p:nvPr/>
          </p:nvPicPr>
          <p:blipFill rotWithShape="1">
            <a:blip r:embed="rId12">
              <a:alphaModFix/>
            </a:blip>
            <a:srcRect b="0" l="0" r="0" t="0"/>
            <a:stretch/>
          </p:blipFill>
          <p:spPr>
            <a:xfrm rot="1577481">
              <a:off x="185374" y="4495629"/>
              <a:ext cx="2125914" cy="1333528"/>
            </a:xfrm>
            <a:prstGeom prst="rect">
              <a:avLst/>
            </a:prstGeom>
            <a:noFill/>
            <a:ln>
              <a:noFill/>
            </a:ln>
          </p:spPr>
        </p:pic>
        <p:pic>
          <p:nvPicPr>
            <p:cNvPr id="96" name="Google Shape;96;p1"/>
            <p:cNvPicPr preferRelativeResize="0"/>
            <p:nvPr/>
          </p:nvPicPr>
          <p:blipFill rotWithShape="1">
            <a:blip r:embed="rId13">
              <a:alphaModFix/>
            </a:blip>
            <a:srcRect b="0" l="0" r="0" t="0"/>
            <a:stretch/>
          </p:blipFill>
          <p:spPr>
            <a:xfrm>
              <a:off x="7418236" y="2404723"/>
              <a:ext cx="1160215" cy="1164450"/>
            </a:xfrm>
            <a:prstGeom prst="rect">
              <a:avLst/>
            </a:prstGeom>
            <a:noFill/>
            <a:ln>
              <a:noFill/>
            </a:ln>
          </p:spPr>
        </p:pic>
        <p:pic>
          <p:nvPicPr>
            <p:cNvPr id="97" name="Google Shape;97;p1"/>
            <p:cNvPicPr preferRelativeResize="0"/>
            <p:nvPr/>
          </p:nvPicPr>
          <p:blipFill rotWithShape="1">
            <a:blip r:embed="rId14">
              <a:alphaModFix/>
            </a:blip>
            <a:srcRect b="0" l="0" r="0" t="0"/>
            <a:stretch/>
          </p:blipFill>
          <p:spPr>
            <a:xfrm rot="3117129">
              <a:off x="1436227" y="1868768"/>
              <a:ext cx="3407166" cy="2137222"/>
            </a:xfrm>
            <a:prstGeom prst="rect">
              <a:avLst/>
            </a:prstGeom>
            <a:noFill/>
            <a:ln>
              <a:noFill/>
            </a:ln>
          </p:spPr>
        </p:pic>
        <p:sp>
          <p:nvSpPr>
            <p:cNvPr id="98" name="Google Shape;98;p1"/>
            <p:cNvSpPr txBox="1"/>
            <p:nvPr/>
          </p:nvSpPr>
          <p:spPr>
            <a:xfrm>
              <a:off x="427891" y="5881542"/>
              <a:ext cx="17247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Neptun</a:t>
              </a:r>
              <a:r>
                <a:rPr lang="en-US" sz="2799">
                  <a:solidFill>
                    <a:srgbClr val="FFFFFF"/>
                  </a:solidFill>
                  <a:latin typeface="Belleza"/>
                  <a:ea typeface="Belleza"/>
                  <a:cs typeface="Belleza"/>
                  <a:sym typeface="Belleza"/>
                </a:rPr>
                <a:t>e</a:t>
              </a:r>
              <a:endParaRPr/>
            </a:p>
          </p:txBody>
        </p:sp>
        <p:sp>
          <p:nvSpPr>
            <p:cNvPr id="99" name="Google Shape;99;p1"/>
            <p:cNvSpPr txBox="1"/>
            <p:nvPr/>
          </p:nvSpPr>
          <p:spPr>
            <a:xfrm>
              <a:off x="2398546" y="680438"/>
              <a:ext cx="15522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Saturn</a:t>
              </a:r>
              <a:endParaRPr/>
            </a:p>
          </p:txBody>
        </p:sp>
        <p:sp>
          <p:nvSpPr>
            <p:cNvPr id="100" name="Google Shape;100;p1"/>
            <p:cNvSpPr txBox="1"/>
            <p:nvPr/>
          </p:nvSpPr>
          <p:spPr>
            <a:xfrm>
              <a:off x="5663501" y="5315968"/>
              <a:ext cx="12447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Mar</a:t>
              </a:r>
              <a:r>
                <a:rPr lang="en-US" sz="2799">
                  <a:solidFill>
                    <a:srgbClr val="FFFFFF"/>
                  </a:solidFill>
                  <a:latin typeface="Belleza"/>
                  <a:ea typeface="Belleza"/>
                  <a:cs typeface="Belleza"/>
                  <a:sym typeface="Belleza"/>
                </a:rPr>
                <a:t>s</a:t>
              </a:r>
              <a:endParaRPr/>
            </a:p>
          </p:txBody>
        </p:sp>
        <p:sp>
          <p:nvSpPr>
            <p:cNvPr id="101" name="Google Shape;101;p1"/>
            <p:cNvSpPr txBox="1"/>
            <p:nvPr/>
          </p:nvSpPr>
          <p:spPr>
            <a:xfrm>
              <a:off x="7424736" y="3880146"/>
              <a:ext cx="1153716" cy="63224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Venus</a:t>
              </a:r>
              <a:endParaRPr/>
            </a:p>
          </p:txBody>
        </p:sp>
        <p:sp>
          <p:nvSpPr>
            <p:cNvPr id="102" name="Google Shape;102;p1"/>
            <p:cNvSpPr txBox="1"/>
            <p:nvPr/>
          </p:nvSpPr>
          <p:spPr>
            <a:xfrm>
              <a:off x="10660487" y="5598757"/>
              <a:ext cx="16890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FFFFFF"/>
                  </a:solidFill>
                  <a:latin typeface="Belleza"/>
                  <a:ea typeface="Belleza"/>
                  <a:cs typeface="Belleza"/>
                  <a:sym typeface="Belleza"/>
                </a:rPr>
                <a:t>The Sun</a:t>
              </a:r>
              <a:endParaRPr/>
            </a:p>
          </p:txBody>
        </p:sp>
        <p:sp>
          <p:nvSpPr>
            <p:cNvPr id="103" name="Google Shape;103;p1"/>
            <p:cNvSpPr txBox="1"/>
            <p:nvPr/>
          </p:nvSpPr>
          <p:spPr>
            <a:xfrm>
              <a:off x="21091653" y="4315124"/>
              <a:ext cx="16890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Uran</a:t>
              </a:r>
              <a:r>
                <a:rPr lang="en-US" sz="2799">
                  <a:solidFill>
                    <a:srgbClr val="FFFFFF"/>
                  </a:solidFill>
                  <a:latin typeface="Belleza"/>
                  <a:ea typeface="Belleza"/>
                  <a:cs typeface="Belleza"/>
                  <a:sym typeface="Belleza"/>
                </a:rPr>
                <a:t>us</a:t>
              </a:r>
              <a:endParaRPr/>
            </a:p>
          </p:txBody>
        </p:sp>
        <p:sp>
          <p:nvSpPr>
            <p:cNvPr id="104" name="Google Shape;104;p1"/>
            <p:cNvSpPr txBox="1"/>
            <p:nvPr/>
          </p:nvSpPr>
          <p:spPr>
            <a:xfrm>
              <a:off x="19114009" y="3035617"/>
              <a:ext cx="14376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J</a:t>
              </a:r>
              <a:r>
                <a:rPr lang="en-US" sz="2799">
                  <a:solidFill>
                    <a:srgbClr val="FFFFFF"/>
                  </a:solidFill>
                  <a:latin typeface="Belleza"/>
                  <a:ea typeface="Belleza"/>
                  <a:cs typeface="Belleza"/>
                  <a:sym typeface="Belleza"/>
                </a:rPr>
                <a:t>up</a:t>
              </a:r>
              <a:r>
                <a:rPr b="0" i="0" lang="en-US" sz="2799" u="none" cap="none" strike="noStrike">
                  <a:solidFill>
                    <a:srgbClr val="FFFFFF"/>
                  </a:solidFill>
                  <a:latin typeface="Belleza"/>
                  <a:ea typeface="Belleza"/>
                  <a:cs typeface="Belleza"/>
                  <a:sym typeface="Belleza"/>
                </a:rPr>
                <a:t>iter</a:t>
              </a:r>
              <a:endParaRPr/>
            </a:p>
          </p:txBody>
        </p:sp>
        <p:sp>
          <p:nvSpPr>
            <p:cNvPr id="105" name="Google Shape;105;p1"/>
            <p:cNvSpPr txBox="1"/>
            <p:nvPr/>
          </p:nvSpPr>
          <p:spPr>
            <a:xfrm>
              <a:off x="15247419" y="4416933"/>
              <a:ext cx="11961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FFFFFF"/>
                  </a:solidFill>
                  <a:latin typeface="Belleza"/>
                  <a:ea typeface="Belleza"/>
                  <a:cs typeface="Belleza"/>
                  <a:sym typeface="Belleza"/>
                </a:rPr>
                <a:t>Earth</a:t>
              </a:r>
              <a:endParaRPr/>
            </a:p>
          </p:txBody>
        </p:sp>
        <p:sp>
          <p:nvSpPr>
            <p:cNvPr id="106" name="Google Shape;106;p1"/>
            <p:cNvSpPr txBox="1"/>
            <p:nvPr/>
          </p:nvSpPr>
          <p:spPr>
            <a:xfrm>
              <a:off x="13375557" y="-66675"/>
              <a:ext cx="1872000" cy="5745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FFFFFF"/>
                  </a:solidFill>
                  <a:latin typeface="Belleza"/>
                  <a:ea typeface="Belleza"/>
                  <a:cs typeface="Belleza"/>
                  <a:sym typeface="Belleza"/>
                </a:rPr>
                <a:t>Mercur</a:t>
              </a:r>
              <a:r>
                <a:rPr lang="en-US" sz="2799">
                  <a:solidFill>
                    <a:srgbClr val="FFFFFF"/>
                  </a:solidFill>
                  <a:latin typeface="Belleza"/>
                  <a:ea typeface="Belleza"/>
                  <a:cs typeface="Belleza"/>
                  <a:sym typeface="Belleza"/>
                </a:rPr>
                <a:t>y</a:t>
              </a:r>
              <a:endParaRPr/>
            </a:p>
          </p:txBody>
        </p:sp>
      </p:grpSp>
      <p:sp>
        <p:nvSpPr>
          <p:cNvPr id="107" name="Google Shape;107;p1"/>
          <p:cNvSpPr txBox="1"/>
          <p:nvPr/>
        </p:nvSpPr>
        <p:spPr>
          <a:xfrm>
            <a:off x="0" y="-125056"/>
            <a:ext cx="7128900" cy="12465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099" u="none" cap="none" strike="noStrike">
                <a:solidFill>
                  <a:srgbClr val="FF3216"/>
                </a:solidFill>
                <a:latin typeface="Arial"/>
                <a:ea typeface="Arial"/>
                <a:cs typeface="Arial"/>
                <a:sym typeface="Arial"/>
              </a:rPr>
              <a:t>Part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pic>
        <p:nvPicPr>
          <p:cNvPr id="113" name="Google Shape;113;p2"/>
          <p:cNvPicPr preferRelativeResize="0"/>
          <p:nvPr/>
        </p:nvPicPr>
        <p:blipFill rotWithShape="1">
          <a:blip r:embed="rId4">
            <a:alphaModFix/>
          </a:blip>
          <a:srcRect b="0" l="0" r="0" t="0"/>
          <a:stretch/>
        </p:blipFill>
        <p:spPr>
          <a:xfrm>
            <a:off x="0" y="0"/>
            <a:ext cx="1710526" cy="2549565"/>
          </a:xfrm>
          <a:prstGeom prst="rect">
            <a:avLst/>
          </a:prstGeom>
          <a:noFill/>
          <a:ln>
            <a:noFill/>
          </a:ln>
        </p:spPr>
      </p:pic>
      <p:pic>
        <p:nvPicPr>
          <p:cNvPr id="114" name="Google Shape;114;p2"/>
          <p:cNvPicPr preferRelativeResize="0"/>
          <p:nvPr/>
        </p:nvPicPr>
        <p:blipFill rotWithShape="1">
          <a:blip r:embed="rId5">
            <a:alphaModFix/>
          </a:blip>
          <a:srcRect b="13039" l="0" r="0" t="13038"/>
          <a:stretch/>
        </p:blipFill>
        <p:spPr>
          <a:xfrm rot="3159668">
            <a:off x="-1662965" y="5976277"/>
            <a:ext cx="5036456" cy="4551823"/>
          </a:xfrm>
          <a:prstGeom prst="rect">
            <a:avLst/>
          </a:prstGeom>
          <a:noFill/>
          <a:ln>
            <a:noFill/>
          </a:ln>
        </p:spPr>
      </p:pic>
      <p:sp>
        <p:nvSpPr>
          <p:cNvPr id="115" name="Google Shape;115;p2"/>
          <p:cNvSpPr txBox="1"/>
          <p:nvPr/>
        </p:nvSpPr>
        <p:spPr>
          <a:xfrm>
            <a:off x="3123132" y="343356"/>
            <a:ext cx="14965800" cy="93384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chemeClr val="dk1"/>
              </a:buClr>
              <a:buSzPts val="1100"/>
              <a:buFont typeface="Arial"/>
              <a:buNone/>
            </a:pPr>
            <a:r>
              <a:rPr b="1" lang="en-US" sz="3699">
                <a:solidFill>
                  <a:srgbClr val="F6B03B"/>
                </a:solidFill>
                <a:latin typeface="Andika"/>
                <a:ea typeface="Andika"/>
                <a:cs typeface="Andika"/>
                <a:sym typeface="Andika"/>
              </a:rPr>
              <a:t>Scientific language</a:t>
            </a:r>
            <a:r>
              <a:rPr lang="en-US" sz="3699">
                <a:solidFill>
                  <a:srgbClr val="FFFFFF"/>
                </a:solidFill>
                <a:latin typeface="Andika"/>
                <a:ea typeface="Andika"/>
                <a:cs typeface="Andika"/>
                <a:sym typeface="Andika"/>
              </a:rPr>
              <a:t> is used for dealing with very large numbers or extremely small numerical values. Science may need to use this type of language when describing the size of the Universe or chemical bonds. The world does become extremely small through laboratory microscopes indeed. On the contrary, Astronomy deals with very large numbers. Most of the data related to the cosmos are very large numbers. Consider the distances between planets, stars, etc. or the mass of any star.</a:t>
            </a:r>
            <a:endParaRPr sz="3699">
              <a:solidFill>
                <a:srgbClr val="FFFFFF"/>
              </a:solidFill>
              <a:latin typeface="Andika"/>
              <a:ea typeface="Andika"/>
              <a:cs typeface="Andika"/>
              <a:sym typeface="Andika"/>
            </a:endParaRPr>
          </a:p>
          <a:p>
            <a:pPr indent="0" lvl="0" marL="0" marR="0" rtl="0" algn="l">
              <a:lnSpc>
                <a:spcPct val="140010"/>
              </a:lnSpc>
              <a:spcBef>
                <a:spcPts val="0"/>
              </a:spcBef>
              <a:spcAft>
                <a:spcPts val="0"/>
              </a:spcAft>
              <a:buClr>
                <a:schemeClr val="dk1"/>
              </a:buClr>
              <a:buSzPts val="1100"/>
              <a:buFont typeface="Arial"/>
              <a:buNone/>
            </a:pPr>
            <a:r>
              <a:t/>
            </a:r>
            <a:endParaRPr sz="3699">
              <a:solidFill>
                <a:srgbClr val="FFFFFF"/>
              </a:solidFill>
              <a:latin typeface="Andika"/>
              <a:ea typeface="Andika"/>
              <a:cs typeface="Andika"/>
              <a:sym typeface="Andika"/>
            </a:endParaRPr>
          </a:p>
          <a:p>
            <a:pPr indent="0" lvl="0" marL="0" marR="0" rtl="0" algn="l">
              <a:lnSpc>
                <a:spcPct val="140010"/>
              </a:lnSpc>
              <a:spcBef>
                <a:spcPts val="0"/>
              </a:spcBef>
              <a:spcAft>
                <a:spcPts val="0"/>
              </a:spcAft>
              <a:buNone/>
            </a:pPr>
            <a:r>
              <a:rPr lang="en-US" sz="3699">
                <a:solidFill>
                  <a:srgbClr val="FFFFFF"/>
                </a:solidFill>
                <a:latin typeface="Andika"/>
                <a:ea typeface="Andika"/>
                <a:cs typeface="Andika"/>
                <a:sym typeface="Andika"/>
              </a:rPr>
              <a:t>We suggest that you become an astronomer for a moment and investigate the dimensions of the Universe, providing the data in </a:t>
            </a:r>
            <a:r>
              <a:rPr b="1" lang="en-US" sz="3699">
                <a:solidFill>
                  <a:srgbClr val="F0AB4E"/>
                </a:solidFill>
                <a:latin typeface="Andika"/>
                <a:ea typeface="Andika"/>
                <a:cs typeface="Andika"/>
                <a:sym typeface="Andika"/>
              </a:rPr>
              <a:t>scientific notation</a:t>
            </a:r>
            <a:r>
              <a:rPr lang="en-US" sz="3699">
                <a:solidFill>
                  <a:srgbClr val="FFFFFF"/>
                </a:solidFill>
                <a:latin typeface="Andika"/>
                <a:ea typeface="Andika"/>
                <a:cs typeface="Andika"/>
                <a:sym typeface="Andika"/>
              </a:rPr>
              <a:t>.</a:t>
            </a:r>
            <a:endParaRPr sz="3699">
              <a:solidFill>
                <a:srgbClr val="FFFFFF"/>
              </a:solidFill>
              <a:latin typeface="Andika"/>
              <a:ea typeface="Andika"/>
              <a:cs typeface="Andika"/>
              <a:sym typeface="Andik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3"/>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pic>
        <p:nvPicPr>
          <p:cNvPr id="121" name="Google Shape;121;p3"/>
          <p:cNvPicPr preferRelativeResize="0"/>
          <p:nvPr/>
        </p:nvPicPr>
        <p:blipFill rotWithShape="1">
          <a:blip r:embed="rId4">
            <a:alphaModFix/>
          </a:blip>
          <a:srcRect b="0" l="0" r="0" t="0"/>
          <a:stretch/>
        </p:blipFill>
        <p:spPr>
          <a:xfrm>
            <a:off x="14734608" y="-34598"/>
            <a:ext cx="2285989" cy="2202988"/>
          </a:xfrm>
          <a:prstGeom prst="rect">
            <a:avLst/>
          </a:prstGeom>
          <a:noFill/>
          <a:ln>
            <a:noFill/>
          </a:ln>
        </p:spPr>
      </p:pic>
      <p:pic>
        <p:nvPicPr>
          <p:cNvPr id="122" name="Google Shape;122;p3"/>
          <p:cNvPicPr preferRelativeResize="0"/>
          <p:nvPr/>
        </p:nvPicPr>
        <p:blipFill rotWithShape="1">
          <a:blip r:embed="rId5">
            <a:alphaModFix/>
          </a:blip>
          <a:srcRect b="0" l="0" r="0" t="0"/>
          <a:stretch/>
        </p:blipFill>
        <p:spPr>
          <a:xfrm>
            <a:off x="17020597" y="214293"/>
            <a:ext cx="1608065" cy="1464801"/>
          </a:xfrm>
          <a:prstGeom prst="rect">
            <a:avLst/>
          </a:prstGeom>
          <a:noFill/>
          <a:ln>
            <a:noFill/>
          </a:ln>
        </p:spPr>
      </p:pic>
      <p:pic>
        <p:nvPicPr>
          <p:cNvPr id="123" name="Google Shape;123;p3"/>
          <p:cNvPicPr preferRelativeResize="0"/>
          <p:nvPr/>
        </p:nvPicPr>
        <p:blipFill rotWithShape="1">
          <a:blip r:embed="rId6">
            <a:alphaModFix/>
          </a:blip>
          <a:srcRect b="0" l="0" r="0" t="0"/>
          <a:stretch/>
        </p:blipFill>
        <p:spPr>
          <a:xfrm>
            <a:off x="4650340" y="-6213898"/>
            <a:ext cx="7666068" cy="7892992"/>
          </a:xfrm>
          <a:prstGeom prst="rect">
            <a:avLst/>
          </a:prstGeom>
          <a:noFill/>
          <a:ln>
            <a:noFill/>
          </a:ln>
        </p:spPr>
      </p:pic>
      <p:grpSp>
        <p:nvGrpSpPr>
          <p:cNvPr id="124" name="Google Shape;124;p3"/>
          <p:cNvGrpSpPr/>
          <p:nvPr/>
        </p:nvGrpSpPr>
        <p:grpSpPr>
          <a:xfrm>
            <a:off x="-514350" y="4998839"/>
            <a:ext cx="3086100" cy="3230758"/>
            <a:chOff x="0" y="-38100"/>
            <a:chExt cx="812800" cy="850900"/>
          </a:xfrm>
        </p:grpSpPr>
        <p:sp>
          <p:nvSpPr>
            <p:cNvPr id="125" name="Google Shape;125;p3"/>
            <p:cNvSpPr/>
            <p:nvPr/>
          </p:nvSpPr>
          <p:spPr>
            <a:xfrm>
              <a:off x="0" y="0"/>
              <a:ext cx="812800" cy="226994"/>
            </a:xfrm>
            <a:custGeom>
              <a:rect b="b" l="l" r="r" t="t"/>
              <a:pathLst>
                <a:path extrusionOk="0" h="226994" w="812800">
                  <a:moveTo>
                    <a:pt x="113497" y="0"/>
                  </a:moveTo>
                  <a:lnTo>
                    <a:pt x="699303" y="0"/>
                  </a:lnTo>
                  <a:cubicBezTo>
                    <a:pt x="761986" y="0"/>
                    <a:pt x="812800" y="50814"/>
                    <a:pt x="812800" y="113497"/>
                  </a:cubicBezTo>
                  <a:lnTo>
                    <a:pt x="812800" y="113497"/>
                  </a:lnTo>
                  <a:cubicBezTo>
                    <a:pt x="812800" y="143598"/>
                    <a:pt x="800842" y="172466"/>
                    <a:pt x="779558" y="193751"/>
                  </a:cubicBezTo>
                  <a:cubicBezTo>
                    <a:pt x="758273" y="215036"/>
                    <a:pt x="729404" y="226994"/>
                    <a:pt x="699303" y="226994"/>
                  </a:cubicBezTo>
                  <a:lnTo>
                    <a:pt x="113497" y="226994"/>
                  </a:lnTo>
                  <a:cubicBezTo>
                    <a:pt x="50814" y="226994"/>
                    <a:pt x="0" y="176179"/>
                    <a:pt x="0" y="113497"/>
                  </a:cubicBezTo>
                  <a:lnTo>
                    <a:pt x="0" y="113497"/>
                  </a:lnTo>
                  <a:cubicBezTo>
                    <a:pt x="0" y="50814"/>
                    <a:pt x="50814" y="0"/>
                    <a:pt x="113497" y="0"/>
                  </a:cubicBezTo>
                  <a:close/>
                </a:path>
              </a:pathLst>
            </a:custGeom>
            <a:solidFill>
              <a:srgbClr val="DBF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3"/>
          <p:cNvGrpSpPr/>
          <p:nvPr/>
        </p:nvGrpSpPr>
        <p:grpSpPr>
          <a:xfrm>
            <a:off x="-361950" y="8682706"/>
            <a:ext cx="3086100" cy="3230758"/>
            <a:chOff x="0" y="-38100"/>
            <a:chExt cx="812800" cy="850900"/>
          </a:xfrm>
        </p:grpSpPr>
        <p:sp>
          <p:nvSpPr>
            <p:cNvPr id="128" name="Google Shape;128;p3"/>
            <p:cNvSpPr/>
            <p:nvPr/>
          </p:nvSpPr>
          <p:spPr>
            <a:xfrm>
              <a:off x="0" y="0"/>
              <a:ext cx="812800" cy="226994"/>
            </a:xfrm>
            <a:custGeom>
              <a:rect b="b" l="l" r="r" t="t"/>
              <a:pathLst>
                <a:path extrusionOk="0" h="226994" w="812800">
                  <a:moveTo>
                    <a:pt x="113497" y="0"/>
                  </a:moveTo>
                  <a:lnTo>
                    <a:pt x="699303" y="0"/>
                  </a:lnTo>
                  <a:cubicBezTo>
                    <a:pt x="761986" y="0"/>
                    <a:pt x="812800" y="50814"/>
                    <a:pt x="812800" y="113497"/>
                  </a:cubicBezTo>
                  <a:lnTo>
                    <a:pt x="812800" y="113497"/>
                  </a:lnTo>
                  <a:cubicBezTo>
                    <a:pt x="812800" y="143598"/>
                    <a:pt x="800842" y="172466"/>
                    <a:pt x="779558" y="193751"/>
                  </a:cubicBezTo>
                  <a:cubicBezTo>
                    <a:pt x="758273" y="215036"/>
                    <a:pt x="729404" y="226994"/>
                    <a:pt x="699303" y="226994"/>
                  </a:cubicBezTo>
                  <a:lnTo>
                    <a:pt x="113497" y="226994"/>
                  </a:lnTo>
                  <a:cubicBezTo>
                    <a:pt x="50814" y="226994"/>
                    <a:pt x="0" y="176179"/>
                    <a:pt x="0" y="113497"/>
                  </a:cubicBezTo>
                  <a:lnTo>
                    <a:pt x="0" y="113497"/>
                  </a:lnTo>
                  <a:cubicBezTo>
                    <a:pt x="0" y="50814"/>
                    <a:pt x="50814" y="0"/>
                    <a:pt x="113497" y="0"/>
                  </a:cubicBezTo>
                  <a:close/>
                </a:path>
              </a:pathLst>
            </a:custGeom>
            <a:solidFill>
              <a:srgbClr val="DBF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3"/>
          <p:cNvSpPr txBox="1"/>
          <p:nvPr/>
        </p:nvSpPr>
        <p:spPr>
          <a:xfrm>
            <a:off x="720450" y="1236300"/>
            <a:ext cx="17430000" cy="9050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200">
                <a:solidFill>
                  <a:srgbClr val="FFFFFF"/>
                </a:solidFill>
              </a:rPr>
              <a:t>We will start watching these two videos</a:t>
            </a:r>
            <a:r>
              <a:rPr b="0" i="0" lang="en-US" sz="4200" u="none" cap="none" strike="noStrike">
                <a:solidFill>
                  <a:srgbClr val="FFFFFF"/>
                </a:solidFill>
                <a:latin typeface="Arial"/>
                <a:ea typeface="Arial"/>
                <a:cs typeface="Arial"/>
                <a:sym typeface="Arial"/>
              </a:rPr>
              <a:t>: </a:t>
            </a:r>
            <a:endParaRPr/>
          </a:p>
          <a:p>
            <a:pPr indent="-453390" lvl="1" marL="906780" marR="0" rtl="0" algn="l">
              <a:lnSpc>
                <a:spcPct val="100000"/>
              </a:lnSpc>
              <a:spcBef>
                <a:spcPts val="0"/>
              </a:spcBef>
              <a:spcAft>
                <a:spcPts val="0"/>
              </a:spcAft>
              <a:buClr>
                <a:srgbClr val="FFFFFF"/>
              </a:buClr>
              <a:buSzPts val="4200"/>
              <a:buFont typeface="Arial"/>
              <a:buChar char="•"/>
            </a:pPr>
            <a:r>
              <a:rPr lang="en-US" sz="4200">
                <a:solidFill>
                  <a:srgbClr val="FFFFFF"/>
                </a:solidFill>
              </a:rPr>
              <a:t>The Scale of the Universe</a:t>
            </a:r>
            <a:r>
              <a:rPr b="0" i="0" lang="en-US" sz="4200" u="none" cap="none" strike="noStrike">
                <a:solidFill>
                  <a:srgbClr val="FFFFFF"/>
                </a:solidFill>
                <a:latin typeface="Arial"/>
                <a:ea typeface="Arial"/>
                <a:cs typeface="Arial"/>
                <a:sym typeface="Arial"/>
              </a:rPr>
              <a:t>: </a:t>
            </a:r>
            <a:r>
              <a:rPr b="0" i="0" lang="en-US" sz="4200" u="sng" cap="none" strike="noStrike">
                <a:solidFill>
                  <a:srgbClr val="FFF2CC"/>
                </a:solidFill>
                <a:latin typeface="Arial"/>
                <a:ea typeface="Arial"/>
                <a:cs typeface="Arial"/>
                <a:sym typeface="Arial"/>
                <a:hlinkClick r:id="rId7">
                  <a:extLst>
                    <a:ext uri="{A12FA001-AC4F-418D-AE19-62706E023703}">
                      <ahyp:hlinkClr val="tx"/>
                    </a:ext>
                  </a:extLst>
                </a:hlinkClick>
              </a:rPr>
              <a:t>https://www.youtube.com/watch?v=uaGEjrADGPA</a:t>
            </a:r>
            <a:r>
              <a:rPr lang="en-US" sz="4200">
                <a:solidFill>
                  <a:srgbClr val="FFF2CC"/>
                </a:solidFill>
              </a:rPr>
              <a:t> </a:t>
            </a:r>
            <a:endParaRPr>
              <a:solidFill>
                <a:srgbClr val="FFF2CC"/>
              </a:solidFill>
            </a:endParaRPr>
          </a:p>
          <a:p>
            <a:pPr indent="-453390" lvl="1" marL="906780" marR="0" rtl="0" algn="l">
              <a:lnSpc>
                <a:spcPct val="100000"/>
              </a:lnSpc>
              <a:spcBef>
                <a:spcPts val="0"/>
              </a:spcBef>
              <a:spcAft>
                <a:spcPts val="0"/>
              </a:spcAft>
              <a:buClr>
                <a:srgbClr val="FFFFFF"/>
              </a:buClr>
              <a:buSzPts val="4200"/>
              <a:buFont typeface="Arial"/>
              <a:buChar char="•"/>
            </a:pPr>
            <a:r>
              <a:rPr lang="en-US" sz="4200">
                <a:solidFill>
                  <a:srgbClr val="FFFFFF"/>
                </a:solidFill>
              </a:rPr>
              <a:t>Universe Size Comparison</a:t>
            </a:r>
            <a:r>
              <a:rPr b="0" i="0" lang="en-US" sz="4200" u="none" cap="none" strike="noStrike">
                <a:solidFill>
                  <a:srgbClr val="FFFFFF"/>
                </a:solidFill>
                <a:latin typeface="Arial"/>
                <a:ea typeface="Arial"/>
                <a:cs typeface="Arial"/>
                <a:sym typeface="Arial"/>
              </a:rPr>
              <a:t>: </a:t>
            </a:r>
            <a:r>
              <a:rPr b="0" i="0" lang="en-US" sz="4200" u="sng" cap="none" strike="noStrike">
                <a:solidFill>
                  <a:srgbClr val="FFF2CC"/>
                </a:solidFill>
                <a:latin typeface="Arial"/>
                <a:ea typeface="Arial"/>
                <a:cs typeface="Arial"/>
                <a:sym typeface="Arial"/>
                <a:hlinkClick r:id="rId8">
                  <a:extLst>
                    <a:ext uri="{A12FA001-AC4F-418D-AE19-62706E023703}">
                      <ahyp:hlinkClr val="tx"/>
                    </a:ext>
                  </a:extLst>
                </a:hlinkClick>
              </a:rPr>
              <a:t>https://www.youtube.com/watch?v=GATj2tdBJWc</a:t>
            </a:r>
            <a:r>
              <a:rPr lang="en-US" sz="4200">
                <a:solidFill>
                  <a:srgbClr val="FFF2CC"/>
                </a:solidFill>
              </a:rPr>
              <a:t> </a:t>
            </a:r>
            <a:endParaRPr sz="4200">
              <a:solidFill>
                <a:srgbClr val="FFF2CC"/>
              </a:solidFill>
            </a:endParaRPr>
          </a:p>
          <a:p>
            <a:pPr indent="0" lvl="0" marL="914400" marR="0" rtl="0" algn="l">
              <a:lnSpc>
                <a:spcPct val="100000"/>
              </a:lnSpc>
              <a:spcBef>
                <a:spcPts val="0"/>
              </a:spcBef>
              <a:spcAft>
                <a:spcPts val="0"/>
              </a:spcAft>
              <a:buNone/>
            </a:pPr>
            <a:r>
              <a:t/>
            </a:r>
            <a:endParaRPr sz="4200">
              <a:solidFill>
                <a:srgbClr val="FFF2CC"/>
              </a:solidFill>
            </a:endParaRPr>
          </a:p>
          <a:p>
            <a:pPr indent="0" lvl="0" marL="0" marR="0" rtl="0" algn="l">
              <a:lnSpc>
                <a:spcPct val="100000"/>
              </a:lnSpc>
              <a:spcBef>
                <a:spcPts val="0"/>
              </a:spcBef>
              <a:spcAft>
                <a:spcPts val="0"/>
              </a:spcAft>
              <a:buNone/>
            </a:pPr>
            <a:r>
              <a:rPr b="0" i="0" lang="en-US" sz="4200" u="none" cap="none" strike="noStrike">
                <a:solidFill>
                  <a:srgbClr val="FF3216"/>
                </a:solidFill>
                <a:latin typeface="Arial"/>
                <a:ea typeface="Arial"/>
                <a:cs typeface="Arial"/>
                <a:sym typeface="Arial"/>
              </a:rPr>
              <a:t>T</a:t>
            </a:r>
            <a:r>
              <a:rPr lang="en-US" sz="4200">
                <a:solidFill>
                  <a:srgbClr val="FF3216"/>
                </a:solidFill>
              </a:rPr>
              <a:t>ask</a:t>
            </a:r>
            <a:r>
              <a:rPr b="0" i="0" lang="en-US" sz="4200" u="none" cap="none" strike="noStrike">
                <a:solidFill>
                  <a:srgbClr val="FF3216"/>
                </a:solidFill>
                <a:latin typeface="Arial"/>
                <a:ea typeface="Arial"/>
                <a:cs typeface="Arial"/>
                <a:sym typeface="Arial"/>
              </a:rPr>
              <a:t> 1:</a:t>
            </a:r>
            <a:r>
              <a:rPr b="0" i="0" lang="en-US" sz="4200" u="none" cap="none" strike="noStrike">
                <a:solidFill>
                  <a:srgbClr val="DF91AB"/>
                </a:solidFill>
                <a:latin typeface="Arial"/>
                <a:ea typeface="Arial"/>
                <a:cs typeface="Arial"/>
                <a:sym typeface="Arial"/>
              </a:rPr>
              <a:t> </a:t>
            </a:r>
            <a:r>
              <a:rPr lang="en-US" sz="4200">
                <a:solidFill>
                  <a:srgbClr val="FFFFFF"/>
                </a:solidFill>
              </a:rPr>
              <a:t>Find data on the diameters of planets and their distance from the Sun. Also, calculate their sizes and distances at the given scales. Fill in the chart in Appendix 1. The scales of the Universe: find the relationship between sizes and answer the questions in appendix 2. Use scientific language at all times.</a:t>
            </a:r>
            <a:r>
              <a:rPr b="0" i="0" lang="en-US" sz="4200" u="none" cap="none" strike="noStrike">
                <a:solidFill>
                  <a:srgbClr val="FFFFFF"/>
                </a:solidFill>
                <a:latin typeface="Arial"/>
                <a:ea typeface="Arial"/>
                <a:cs typeface="Arial"/>
                <a:sym typeface="Arial"/>
              </a:rPr>
              <a:t> </a:t>
            </a:r>
            <a:endParaRPr b="0" i="0" sz="4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4200">
              <a:solidFill>
                <a:srgbClr val="FFFFFF"/>
              </a:solidFill>
            </a:endParaRPr>
          </a:p>
          <a:p>
            <a:pPr indent="0" lvl="0" marL="0" marR="0" rtl="0" algn="just">
              <a:lnSpc>
                <a:spcPct val="100000"/>
              </a:lnSpc>
              <a:spcBef>
                <a:spcPts val="0"/>
              </a:spcBef>
              <a:spcAft>
                <a:spcPts val="0"/>
              </a:spcAft>
              <a:buNone/>
            </a:pPr>
            <a:r>
              <a:rPr b="0" i="0" lang="en-US" sz="4200" u="none" cap="none" strike="noStrike">
                <a:solidFill>
                  <a:srgbClr val="FF3216"/>
                </a:solidFill>
                <a:latin typeface="Arial"/>
                <a:ea typeface="Arial"/>
                <a:cs typeface="Arial"/>
                <a:sym typeface="Arial"/>
              </a:rPr>
              <a:t>Tarea 2:</a:t>
            </a:r>
            <a:r>
              <a:rPr b="0" i="0" lang="en-US" sz="4200" u="none" cap="none" strike="noStrike">
                <a:solidFill>
                  <a:srgbClr val="DF91AB"/>
                </a:solidFill>
                <a:latin typeface="Arial"/>
                <a:ea typeface="Arial"/>
                <a:cs typeface="Arial"/>
                <a:sym typeface="Arial"/>
              </a:rPr>
              <a:t> </a:t>
            </a:r>
            <a:r>
              <a:rPr lang="en-US" sz="4200">
                <a:solidFill>
                  <a:schemeClr val="lt1"/>
                </a:solidFill>
              </a:rPr>
              <a:t>Do</a:t>
            </a:r>
            <a:r>
              <a:rPr lang="en-US" sz="4200">
                <a:solidFill>
                  <a:schemeClr val="lt1"/>
                </a:solidFill>
              </a:rPr>
              <a:t> the calculations in Appendix 3 individually.</a:t>
            </a:r>
            <a:endParaRPr/>
          </a:p>
          <a:p>
            <a:pPr indent="0" lvl="0" marL="0" marR="0" rtl="0" algn="ctr">
              <a:lnSpc>
                <a:spcPct val="100000"/>
              </a:lnSpc>
              <a:spcBef>
                <a:spcPts val="0"/>
              </a:spcBef>
              <a:spcAft>
                <a:spcPts val="0"/>
              </a:spcAft>
              <a:buNone/>
            </a:pPr>
            <a:r>
              <a:t/>
            </a:r>
            <a:endParaRPr b="0" i="0" sz="4200" u="none" cap="none" strike="noStrike">
              <a:solidFill>
                <a:srgbClr val="FFFFFF"/>
              </a:solidFill>
              <a:latin typeface="Arial"/>
              <a:ea typeface="Arial"/>
              <a:cs typeface="Arial"/>
              <a:sym typeface="Arial"/>
            </a:endParaRPr>
          </a:p>
        </p:txBody>
      </p:sp>
      <p:sp>
        <p:nvSpPr>
          <p:cNvPr id="131" name="Google Shape;131;p3"/>
          <p:cNvSpPr txBox="1"/>
          <p:nvPr/>
        </p:nvSpPr>
        <p:spPr>
          <a:xfrm>
            <a:off x="2899457" y="-142875"/>
            <a:ext cx="11167800" cy="110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7207" u="none" cap="none" strike="noStrike">
                <a:solidFill>
                  <a:srgbClr val="FF3216"/>
                </a:solidFill>
                <a:latin typeface="Arial"/>
                <a:ea typeface="Arial"/>
                <a:cs typeface="Arial"/>
                <a:sym typeface="Arial"/>
              </a:rPr>
              <a:t>T</a:t>
            </a:r>
            <a:r>
              <a:rPr lang="en-US" sz="7207">
                <a:solidFill>
                  <a:srgbClr val="FF3216"/>
                </a:solidFill>
              </a:rPr>
              <a:t>o do tasks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grpSp>
        <p:nvGrpSpPr>
          <p:cNvPr id="137" name="Google Shape;137;p4"/>
          <p:cNvGrpSpPr/>
          <p:nvPr/>
        </p:nvGrpSpPr>
        <p:grpSpPr>
          <a:xfrm>
            <a:off x="3421437" y="1407221"/>
            <a:ext cx="10084505" cy="8879779"/>
            <a:chOff x="0" y="0"/>
            <a:chExt cx="13446007" cy="11839705"/>
          </a:xfrm>
        </p:grpSpPr>
        <p:pic>
          <p:nvPicPr>
            <p:cNvPr id="138" name="Google Shape;138;p4"/>
            <p:cNvPicPr preferRelativeResize="0"/>
            <p:nvPr/>
          </p:nvPicPr>
          <p:blipFill rotWithShape="1">
            <a:blip r:embed="rId4">
              <a:alphaModFix/>
            </a:blip>
            <a:srcRect b="12814" l="13547" r="66930" t="39958"/>
            <a:stretch/>
          </p:blipFill>
          <p:spPr>
            <a:xfrm>
              <a:off x="0" y="0"/>
              <a:ext cx="8705091" cy="11839705"/>
            </a:xfrm>
            <a:prstGeom prst="rect">
              <a:avLst/>
            </a:prstGeom>
            <a:noFill/>
            <a:ln>
              <a:noFill/>
            </a:ln>
          </p:spPr>
        </p:pic>
        <p:pic>
          <p:nvPicPr>
            <p:cNvPr id="139" name="Google Shape;139;p4"/>
            <p:cNvPicPr preferRelativeResize="0"/>
            <p:nvPr/>
          </p:nvPicPr>
          <p:blipFill rotWithShape="1">
            <a:blip r:embed="rId4">
              <a:alphaModFix/>
            </a:blip>
            <a:srcRect b="12815" l="47519" r="41848" t="40325"/>
            <a:stretch/>
          </p:blipFill>
          <p:spPr>
            <a:xfrm>
              <a:off x="8705091" y="92138"/>
              <a:ext cx="4740916" cy="11747567"/>
            </a:xfrm>
            <a:prstGeom prst="rect">
              <a:avLst/>
            </a:prstGeom>
            <a:noFill/>
            <a:ln>
              <a:noFill/>
            </a:ln>
          </p:spPr>
        </p:pic>
      </p:grpSp>
      <p:pic>
        <p:nvPicPr>
          <p:cNvPr id="140" name="Google Shape;140;p4"/>
          <p:cNvPicPr preferRelativeResize="0"/>
          <p:nvPr/>
        </p:nvPicPr>
        <p:blipFill rotWithShape="1">
          <a:blip r:embed="rId5">
            <a:alphaModFix/>
          </a:blip>
          <a:srcRect b="0" l="0" r="0" t="0"/>
          <a:stretch/>
        </p:blipFill>
        <p:spPr>
          <a:xfrm>
            <a:off x="4843935" y="-6167448"/>
            <a:ext cx="7666069" cy="7892992"/>
          </a:xfrm>
          <a:prstGeom prst="rect">
            <a:avLst/>
          </a:prstGeom>
          <a:noFill/>
          <a:ln>
            <a:noFill/>
          </a:ln>
        </p:spPr>
      </p:pic>
      <p:sp>
        <p:nvSpPr>
          <p:cNvPr id="141" name="Google Shape;141;p4"/>
          <p:cNvSpPr txBox="1"/>
          <p:nvPr/>
        </p:nvSpPr>
        <p:spPr>
          <a:xfrm>
            <a:off x="6029518" y="-207463"/>
            <a:ext cx="4829700" cy="110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7207" u="none" cap="none" strike="noStrike">
                <a:solidFill>
                  <a:srgbClr val="FF3216"/>
                </a:solidFill>
                <a:latin typeface="Arial"/>
                <a:ea typeface="Arial"/>
                <a:cs typeface="Arial"/>
                <a:sym typeface="Arial"/>
              </a:rPr>
              <a:t>Appendix</a:t>
            </a:r>
            <a:r>
              <a:rPr lang="en-US" sz="7207">
                <a:solidFill>
                  <a:srgbClr val="FF3216"/>
                </a:solidFill>
              </a:rPr>
              <a:t> </a:t>
            </a:r>
            <a:r>
              <a:rPr b="0" i="0" lang="en-US" sz="7207" u="none" cap="none" strike="noStrike">
                <a:solidFill>
                  <a:srgbClr val="FF3216"/>
                </a:solidFill>
                <a:latin typeface="Arial"/>
                <a:ea typeface="Arial"/>
                <a:cs typeface="Arial"/>
                <a:sym typeface="Arial"/>
              </a:rPr>
              <a:t>1</a:t>
            </a:r>
            <a:endParaRPr/>
          </a:p>
        </p:txBody>
      </p:sp>
      <p:sp>
        <p:nvSpPr>
          <p:cNvPr id="142" name="Google Shape;142;p4"/>
          <p:cNvSpPr/>
          <p:nvPr/>
        </p:nvSpPr>
        <p:spPr>
          <a:xfrm>
            <a:off x="3841500" y="1959425"/>
            <a:ext cx="2372100" cy="146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3841500" y="4097025"/>
            <a:ext cx="2964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3841500" y="4868200"/>
            <a:ext cx="2964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3841500" y="5639375"/>
            <a:ext cx="2964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3841500" y="6410550"/>
            <a:ext cx="2964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3841500" y="7181725"/>
            <a:ext cx="2835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3841500" y="7952900"/>
            <a:ext cx="2835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3841500" y="8724075"/>
            <a:ext cx="2964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3841500" y="9495250"/>
            <a:ext cx="2835900" cy="595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txBox="1"/>
          <p:nvPr/>
        </p:nvSpPr>
        <p:spPr>
          <a:xfrm>
            <a:off x="3893100" y="3985213"/>
            <a:ext cx="2861700" cy="6988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3400">
                <a:latin typeface="Calibri"/>
                <a:ea typeface="Calibri"/>
                <a:cs typeface="Calibri"/>
                <a:sym typeface="Calibri"/>
              </a:rPr>
              <a:t>MERCURY</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VENUS</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THE EARTH</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MARS</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JUPITER</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SATURN</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URANUS</a:t>
            </a:r>
            <a:endParaRPr b="1" sz="3400">
              <a:latin typeface="Calibri"/>
              <a:ea typeface="Calibri"/>
              <a:cs typeface="Calibri"/>
              <a:sym typeface="Calibri"/>
            </a:endParaRPr>
          </a:p>
          <a:p>
            <a:pPr indent="0" lvl="0" marL="0" rtl="0" algn="l">
              <a:lnSpc>
                <a:spcPct val="150000"/>
              </a:lnSpc>
              <a:spcBef>
                <a:spcPts val="0"/>
              </a:spcBef>
              <a:spcAft>
                <a:spcPts val="0"/>
              </a:spcAft>
              <a:buNone/>
            </a:pPr>
            <a:r>
              <a:rPr b="1" lang="en-US" sz="3400">
                <a:latin typeface="Calibri"/>
                <a:ea typeface="Calibri"/>
                <a:cs typeface="Calibri"/>
                <a:sym typeface="Calibri"/>
              </a:rPr>
              <a:t>VENUS</a:t>
            </a:r>
            <a:endParaRPr b="1" sz="3400">
              <a:latin typeface="Calibri"/>
              <a:ea typeface="Calibri"/>
              <a:cs typeface="Calibri"/>
              <a:sym typeface="Calibri"/>
            </a:endParaRPr>
          </a:p>
          <a:p>
            <a:pPr indent="0" lvl="0" marL="0" rtl="0" algn="l">
              <a:lnSpc>
                <a:spcPct val="150000"/>
              </a:lnSpc>
              <a:spcBef>
                <a:spcPts val="0"/>
              </a:spcBef>
              <a:spcAft>
                <a:spcPts val="0"/>
              </a:spcAft>
              <a:buNone/>
            </a:pPr>
            <a:r>
              <a:t/>
            </a:r>
            <a:endParaRPr b="1" sz="3400">
              <a:latin typeface="Calibri"/>
              <a:ea typeface="Calibri"/>
              <a:cs typeface="Calibri"/>
              <a:sym typeface="Calibri"/>
            </a:endParaRPr>
          </a:p>
        </p:txBody>
      </p:sp>
      <p:sp>
        <p:nvSpPr>
          <p:cNvPr id="152" name="Google Shape;152;p4"/>
          <p:cNvSpPr/>
          <p:nvPr/>
        </p:nvSpPr>
        <p:spPr>
          <a:xfrm>
            <a:off x="7090050" y="1778950"/>
            <a:ext cx="2629800" cy="1856400"/>
          </a:xfrm>
          <a:prstGeom prst="rect">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txBox="1"/>
          <p:nvPr/>
        </p:nvSpPr>
        <p:spPr>
          <a:xfrm>
            <a:off x="7193975" y="1959425"/>
            <a:ext cx="25008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000">
                <a:latin typeface="Calibri"/>
                <a:ea typeface="Calibri"/>
                <a:cs typeface="Calibri"/>
                <a:sym typeface="Calibri"/>
              </a:rPr>
              <a:t>Size</a:t>
            </a:r>
            <a:endParaRPr b="1" sz="4000">
              <a:latin typeface="Calibri"/>
              <a:ea typeface="Calibri"/>
              <a:cs typeface="Calibri"/>
              <a:sym typeface="Calibri"/>
            </a:endParaRPr>
          </a:p>
          <a:p>
            <a:pPr indent="0" lvl="0" marL="0" rtl="0" algn="l">
              <a:spcBef>
                <a:spcPts val="0"/>
              </a:spcBef>
              <a:spcAft>
                <a:spcPts val="0"/>
              </a:spcAft>
              <a:buNone/>
            </a:pPr>
            <a:r>
              <a:rPr lang="en-US" sz="3200">
                <a:latin typeface="Calibri"/>
                <a:ea typeface="Calibri"/>
                <a:cs typeface="Calibri"/>
                <a:sym typeface="Calibri"/>
              </a:rPr>
              <a:t>(Diameter in km)</a:t>
            </a:r>
            <a:endParaRPr sz="3200">
              <a:latin typeface="Calibri"/>
              <a:ea typeface="Calibri"/>
              <a:cs typeface="Calibri"/>
              <a:sym typeface="Calibri"/>
            </a:endParaRPr>
          </a:p>
        </p:txBody>
      </p:sp>
      <p:sp>
        <p:nvSpPr>
          <p:cNvPr id="154" name="Google Shape;154;p4"/>
          <p:cNvSpPr txBox="1"/>
          <p:nvPr/>
        </p:nvSpPr>
        <p:spPr>
          <a:xfrm>
            <a:off x="4305600" y="2349463"/>
            <a:ext cx="2500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000">
                <a:latin typeface="Calibri"/>
                <a:ea typeface="Calibri"/>
                <a:cs typeface="Calibri"/>
                <a:sym typeface="Calibri"/>
              </a:rPr>
              <a:t>Planets</a:t>
            </a:r>
            <a:endParaRPr sz="3200">
              <a:latin typeface="Calibri"/>
              <a:ea typeface="Calibri"/>
              <a:cs typeface="Calibri"/>
              <a:sym typeface="Calibri"/>
            </a:endParaRPr>
          </a:p>
        </p:txBody>
      </p:sp>
      <p:sp>
        <p:nvSpPr>
          <p:cNvPr id="155" name="Google Shape;155;p4"/>
          <p:cNvSpPr/>
          <p:nvPr/>
        </p:nvSpPr>
        <p:spPr>
          <a:xfrm>
            <a:off x="10003500" y="1393450"/>
            <a:ext cx="3480600" cy="26274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10082350" y="2047775"/>
            <a:ext cx="32985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latin typeface="Calibri"/>
                <a:ea typeface="Calibri"/>
                <a:cs typeface="Calibri"/>
                <a:sym typeface="Calibri"/>
              </a:rPr>
              <a:t>D</a:t>
            </a:r>
            <a:r>
              <a:rPr b="1" lang="en-US" sz="4000">
                <a:latin typeface="Calibri"/>
                <a:ea typeface="Calibri"/>
                <a:cs typeface="Calibri"/>
                <a:sym typeface="Calibri"/>
              </a:rPr>
              <a:t>istance from The Sun </a:t>
            </a:r>
            <a:r>
              <a:rPr lang="en-US" sz="3200">
                <a:latin typeface="Calibri"/>
                <a:ea typeface="Calibri"/>
                <a:cs typeface="Calibri"/>
                <a:sym typeface="Calibri"/>
              </a:rPr>
              <a:t>(km)</a:t>
            </a:r>
            <a:endParaRPr sz="3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5"/>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pic>
        <p:nvPicPr>
          <p:cNvPr id="162" name="Google Shape;162;p5"/>
          <p:cNvPicPr preferRelativeResize="0"/>
          <p:nvPr/>
        </p:nvPicPr>
        <p:blipFill rotWithShape="1">
          <a:blip r:embed="rId4">
            <a:alphaModFix/>
          </a:blip>
          <a:srcRect b="0" l="0" r="0" t="0"/>
          <a:stretch/>
        </p:blipFill>
        <p:spPr>
          <a:xfrm>
            <a:off x="5009539" y="-6067896"/>
            <a:ext cx="7666069" cy="7892992"/>
          </a:xfrm>
          <a:prstGeom prst="rect">
            <a:avLst/>
          </a:prstGeom>
          <a:noFill/>
          <a:ln>
            <a:noFill/>
          </a:ln>
        </p:spPr>
      </p:pic>
      <p:pic>
        <p:nvPicPr>
          <p:cNvPr id="163" name="Google Shape;163;p5"/>
          <p:cNvPicPr preferRelativeResize="0"/>
          <p:nvPr/>
        </p:nvPicPr>
        <p:blipFill rotWithShape="1">
          <a:blip r:embed="rId5">
            <a:alphaModFix/>
          </a:blip>
          <a:srcRect b="19621" l="0" r="0" t="18076"/>
          <a:stretch/>
        </p:blipFill>
        <p:spPr>
          <a:xfrm>
            <a:off x="1028700" y="2057400"/>
            <a:ext cx="17072352" cy="8030496"/>
          </a:xfrm>
          <a:prstGeom prst="rect">
            <a:avLst/>
          </a:prstGeom>
          <a:noFill/>
          <a:ln>
            <a:noFill/>
          </a:ln>
        </p:spPr>
      </p:pic>
      <p:sp>
        <p:nvSpPr>
          <p:cNvPr id="164" name="Google Shape;164;p5"/>
          <p:cNvSpPr txBox="1"/>
          <p:nvPr/>
        </p:nvSpPr>
        <p:spPr>
          <a:xfrm>
            <a:off x="6029518" y="-207463"/>
            <a:ext cx="4829700" cy="110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7207" u="none" cap="none" strike="noStrike">
                <a:solidFill>
                  <a:srgbClr val="FF3216"/>
                </a:solidFill>
                <a:latin typeface="Arial"/>
                <a:ea typeface="Arial"/>
                <a:cs typeface="Arial"/>
                <a:sym typeface="Arial"/>
              </a:rPr>
              <a:t>A</a:t>
            </a:r>
            <a:r>
              <a:rPr lang="en-US" sz="7207">
                <a:solidFill>
                  <a:srgbClr val="FF3216"/>
                </a:solidFill>
              </a:rPr>
              <a:t>ppendix </a:t>
            </a:r>
            <a:r>
              <a:rPr b="0" i="0" lang="en-US" sz="7207" u="none" cap="none" strike="noStrike">
                <a:solidFill>
                  <a:srgbClr val="FF3216"/>
                </a:solidFill>
                <a:latin typeface="Arial"/>
                <a:ea typeface="Arial"/>
                <a:cs typeface="Arial"/>
                <a:sym typeface="Arial"/>
              </a:rPr>
              <a:t>2</a:t>
            </a:r>
            <a:endParaRPr/>
          </a:p>
        </p:txBody>
      </p:sp>
      <p:sp>
        <p:nvSpPr>
          <p:cNvPr id="165" name="Google Shape;165;p5"/>
          <p:cNvSpPr txBox="1"/>
          <p:nvPr/>
        </p:nvSpPr>
        <p:spPr>
          <a:xfrm>
            <a:off x="1870452" y="2439035"/>
            <a:ext cx="15832500" cy="71157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399" u="none" cap="none" strike="noStrike">
                <a:solidFill>
                  <a:srgbClr val="1A1A1A"/>
                </a:solidFill>
                <a:latin typeface="Arial"/>
                <a:ea typeface="Arial"/>
                <a:cs typeface="Arial"/>
                <a:sym typeface="Arial"/>
              </a:rPr>
              <a:t>1. </a:t>
            </a:r>
            <a:r>
              <a:rPr lang="en-US" sz="3399">
                <a:solidFill>
                  <a:srgbClr val="1A1A1A"/>
                </a:solidFill>
              </a:rPr>
              <a:t>How much bigger is Jupiter than Mercury?</a:t>
            </a:r>
            <a:endParaRPr sz="3399">
              <a:solidFill>
                <a:srgbClr val="1A1A1A"/>
              </a:solidFill>
            </a:endParaRPr>
          </a:p>
          <a:p>
            <a:pPr indent="0" lvl="0" marL="0" marR="0" rtl="0" algn="l">
              <a:lnSpc>
                <a:spcPct val="140010"/>
              </a:lnSpc>
              <a:spcBef>
                <a:spcPts val="0"/>
              </a:spcBef>
              <a:spcAft>
                <a:spcPts val="0"/>
              </a:spcAft>
              <a:buClr>
                <a:schemeClr val="dk1"/>
              </a:buClr>
              <a:buSzPts val="1100"/>
              <a:buFont typeface="Arial"/>
              <a:buNone/>
            </a:pPr>
            <a:r>
              <a:rPr lang="en-US" sz="3399">
                <a:solidFill>
                  <a:srgbClr val="1A1A1A"/>
                </a:solidFill>
              </a:rPr>
              <a:t>2. What is the size of the sun (diameter)?</a:t>
            </a:r>
            <a:endParaRPr sz="3399">
              <a:solidFill>
                <a:srgbClr val="1A1A1A"/>
              </a:solidFill>
            </a:endParaRPr>
          </a:p>
          <a:p>
            <a:pPr indent="0" lvl="0" marL="0" marR="0" rtl="0" algn="l">
              <a:lnSpc>
                <a:spcPct val="140010"/>
              </a:lnSpc>
              <a:spcBef>
                <a:spcPts val="0"/>
              </a:spcBef>
              <a:spcAft>
                <a:spcPts val="0"/>
              </a:spcAft>
              <a:buClr>
                <a:schemeClr val="dk1"/>
              </a:buClr>
              <a:buSzPts val="1100"/>
              <a:buFont typeface="Arial"/>
              <a:buNone/>
            </a:pPr>
            <a:r>
              <a:rPr lang="en-US" sz="3399">
                <a:solidFill>
                  <a:srgbClr val="1A1A1A"/>
                </a:solidFill>
              </a:rPr>
              <a:t>3. How much larger is the Sun than the Earth?</a:t>
            </a:r>
            <a:endParaRPr sz="3399">
              <a:solidFill>
                <a:srgbClr val="1A1A1A"/>
              </a:solidFill>
            </a:endParaRPr>
          </a:p>
          <a:p>
            <a:pPr indent="0" lvl="0" marL="0" marR="0" rtl="0" algn="l">
              <a:lnSpc>
                <a:spcPct val="140010"/>
              </a:lnSpc>
              <a:spcBef>
                <a:spcPts val="0"/>
              </a:spcBef>
              <a:spcAft>
                <a:spcPts val="0"/>
              </a:spcAft>
              <a:buClr>
                <a:schemeClr val="dk1"/>
              </a:buClr>
              <a:buSzPts val="1100"/>
              <a:buFont typeface="Arial"/>
              <a:buNone/>
            </a:pPr>
            <a:r>
              <a:rPr lang="en-US" sz="3399">
                <a:solidFill>
                  <a:srgbClr val="1A1A1A"/>
                </a:solidFill>
              </a:rPr>
              <a:t>4. Considering the speed of light, how long does it take for a beam of light to travel from the Sun to the Earth?</a:t>
            </a:r>
            <a:endParaRPr sz="3399">
              <a:solidFill>
                <a:srgbClr val="1A1A1A"/>
              </a:solidFill>
            </a:endParaRPr>
          </a:p>
          <a:p>
            <a:pPr indent="0" lvl="0" marL="0" marR="0" rtl="0" algn="l">
              <a:lnSpc>
                <a:spcPct val="140010"/>
              </a:lnSpc>
              <a:spcBef>
                <a:spcPts val="0"/>
              </a:spcBef>
              <a:spcAft>
                <a:spcPts val="0"/>
              </a:spcAft>
              <a:buClr>
                <a:schemeClr val="dk1"/>
              </a:buClr>
              <a:buSzPts val="1100"/>
              <a:buFont typeface="Arial"/>
              <a:buNone/>
            </a:pPr>
            <a:r>
              <a:rPr lang="en-US" sz="3399">
                <a:solidFill>
                  <a:srgbClr val="1A1A1A"/>
                </a:solidFill>
              </a:rPr>
              <a:t>5. Given that on average the speed of a space probe can be around 16km/s, how long would it take for the space probe "Somox" to travel from Errotalde to Mars?</a:t>
            </a:r>
            <a:endParaRPr sz="3399">
              <a:solidFill>
                <a:srgbClr val="1A1A1A"/>
              </a:solidFill>
            </a:endParaRPr>
          </a:p>
          <a:p>
            <a:pPr indent="0" lvl="0" marL="0" marR="0" rtl="0" algn="l">
              <a:lnSpc>
                <a:spcPct val="140010"/>
              </a:lnSpc>
              <a:spcBef>
                <a:spcPts val="0"/>
              </a:spcBef>
              <a:spcAft>
                <a:spcPts val="0"/>
              </a:spcAft>
              <a:buClr>
                <a:schemeClr val="dk1"/>
              </a:buClr>
              <a:buSzPts val="1100"/>
              <a:buFont typeface="Arial"/>
              <a:buNone/>
            </a:pPr>
            <a:r>
              <a:rPr lang="en-US" sz="3399">
                <a:solidFill>
                  <a:srgbClr val="1A1A1A"/>
                </a:solidFill>
              </a:rPr>
              <a:t>6. And to the sun (if it reached a safe distance of 6-106km)?</a:t>
            </a:r>
            <a:endParaRPr sz="3399">
              <a:solidFill>
                <a:srgbClr val="1A1A1A"/>
              </a:solidFill>
            </a:endParaRPr>
          </a:p>
          <a:p>
            <a:pPr indent="0" lvl="0" marL="0" marR="0" rtl="0" algn="l">
              <a:lnSpc>
                <a:spcPct val="140010"/>
              </a:lnSpc>
              <a:spcBef>
                <a:spcPts val="0"/>
              </a:spcBef>
              <a:spcAft>
                <a:spcPts val="0"/>
              </a:spcAft>
              <a:buNone/>
            </a:pPr>
            <a:r>
              <a:rPr lang="en-US" sz="3399">
                <a:solidFill>
                  <a:srgbClr val="1A1A1A"/>
                </a:solidFill>
              </a:rPr>
              <a:t>7. Given that the size of a cell can range from 1 to 10 microns (or even more), how many cells would have to be lined up to reach the crossbar of a football goal?</a:t>
            </a:r>
            <a:endParaRPr sz="3399">
              <a:solidFill>
                <a:srgbClr val="1A1A1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
          <p:cNvPicPr preferRelativeResize="0"/>
          <p:nvPr/>
        </p:nvPicPr>
        <p:blipFill rotWithShape="1">
          <a:blip r:embed="rId3">
            <a:alphaModFix/>
          </a:blip>
          <a:srcRect b="0" l="2499" r="2500" t="4999"/>
          <a:stretch/>
        </p:blipFill>
        <p:spPr>
          <a:xfrm>
            <a:off x="0" y="0"/>
            <a:ext cx="18288000" cy="10287000"/>
          </a:xfrm>
          <a:prstGeom prst="rect">
            <a:avLst/>
          </a:prstGeom>
          <a:noFill/>
          <a:ln>
            <a:noFill/>
          </a:ln>
        </p:spPr>
      </p:pic>
      <p:pic>
        <p:nvPicPr>
          <p:cNvPr id="171" name="Google Shape;171;p6"/>
          <p:cNvPicPr preferRelativeResize="0"/>
          <p:nvPr/>
        </p:nvPicPr>
        <p:blipFill rotWithShape="1">
          <a:blip r:embed="rId4">
            <a:alphaModFix/>
          </a:blip>
          <a:srcRect b="0" l="0" r="0" t="0"/>
          <a:stretch/>
        </p:blipFill>
        <p:spPr>
          <a:xfrm>
            <a:off x="4843935" y="-6167448"/>
            <a:ext cx="7666069" cy="7892992"/>
          </a:xfrm>
          <a:prstGeom prst="rect">
            <a:avLst/>
          </a:prstGeom>
          <a:noFill/>
          <a:ln>
            <a:noFill/>
          </a:ln>
        </p:spPr>
      </p:pic>
      <p:pic>
        <p:nvPicPr>
          <p:cNvPr id="172" name="Google Shape;172;p6"/>
          <p:cNvPicPr preferRelativeResize="0"/>
          <p:nvPr/>
        </p:nvPicPr>
        <p:blipFill rotWithShape="1">
          <a:blip r:embed="rId5">
            <a:alphaModFix/>
          </a:blip>
          <a:srcRect b="14210" l="25306" r="29743" t="38843"/>
          <a:stretch/>
        </p:blipFill>
        <p:spPr>
          <a:xfrm>
            <a:off x="1978220" y="1725544"/>
            <a:ext cx="14240837" cy="8362353"/>
          </a:xfrm>
          <a:prstGeom prst="rect">
            <a:avLst/>
          </a:prstGeom>
          <a:noFill/>
          <a:ln>
            <a:noFill/>
          </a:ln>
        </p:spPr>
      </p:pic>
      <p:sp>
        <p:nvSpPr>
          <p:cNvPr id="173" name="Google Shape;173;p6"/>
          <p:cNvSpPr txBox="1"/>
          <p:nvPr/>
        </p:nvSpPr>
        <p:spPr>
          <a:xfrm>
            <a:off x="6029518" y="-207463"/>
            <a:ext cx="4829700" cy="110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7207" u="none" cap="none" strike="noStrike">
                <a:solidFill>
                  <a:srgbClr val="FF3216"/>
                </a:solidFill>
                <a:latin typeface="Arial"/>
                <a:ea typeface="Arial"/>
                <a:cs typeface="Arial"/>
                <a:sym typeface="Arial"/>
              </a:rPr>
              <a:t>A</a:t>
            </a:r>
            <a:r>
              <a:rPr lang="en-US" sz="7207">
                <a:solidFill>
                  <a:srgbClr val="FF3216"/>
                </a:solidFill>
              </a:rPr>
              <a:t>ppendix</a:t>
            </a:r>
            <a:r>
              <a:rPr b="0" i="0" lang="en-US" sz="7207" u="none" cap="none" strike="noStrike">
                <a:solidFill>
                  <a:srgbClr val="FF3216"/>
                </a:solidFill>
                <a:latin typeface="Arial"/>
                <a:ea typeface="Arial"/>
                <a:cs typeface="Arial"/>
                <a:sym typeface="Arial"/>
              </a:rPr>
              <a:t> 3</a:t>
            </a:r>
            <a:endParaRPr/>
          </a:p>
        </p:txBody>
      </p:sp>
      <p:sp>
        <p:nvSpPr>
          <p:cNvPr id="174" name="Google Shape;174;p6"/>
          <p:cNvSpPr/>
          <p:nvPr/>
        </p:nvSpPr>
        <p:spPr>
          <a:xfrm>
            <a:off x="2939125" y="2011000"/>
            <a:ext cx="7502400" cy="4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txBox="1"/>
          <p:nvPr/>
        </p:nvSpPr>
        <p:spPr>
          <a:xfrm>
            <a:off x="2991425" y="1930000"/>
            <a:ext cx="10905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700">
                <a:solidFill>
                  <a:schemeClr val="dk1"/>
                </a:solidFill>
                <a:latin typeface="Calibri"/>
                <a:ea typeface="Calibri"/>
                <a:cs typeface="Calibri"/>
                <a:sym typeface="Calibri"/>
              </a:rPr>
              <a:t>Write the following numbers in scientific notation:</a:t>
            </a:r>
            <a:endParaRPr>
              <a:latin typeface="Calibri"/>
              <a:ea typeface="Calibri"/>
              <a:cs typeface="Calibri"/>
              <a:sym typeface="Calibri"/>
            </a:endParaRPr>
          </a:p>
        </p:txBody>
      </p:sp>
      <p:sp>
        <p:nvSpPr>
          <p:cNvPr id="176" name="Google Shape;176;p6"/>
          <p:cNvSpPr/>
          <p:nvPr/>
        </p:nvSpPr>
        <p:spPr>
          <a:xfrm>
            <a:off x="2939150" y="4563400"/>
            <a:ext cx="11550300" cy="4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txBox="1"/>
          <p:nvPr/>
        </p:nvSpPr>
        <p:spPr>
          <a:xfrm>
            <a:off x="2913350" y="4482400"/>
            <a:ext cx="12169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latin typeface="Calibri"/>
                <a:ea typeface="Calibri"/>
                <a:cs typeface="Calibri"/>
                <a:sym typeface="Calibri"/>
              </a:rPr>
              <a:t>Write the following scientific notations in full:</a:t>
            </a:r>
            <a:endParaRPr>
              <a:latin typeface="Calibri"/>
              <a:ea typeface="Calibri"/>
              <a:cs typeface="Calibri"/>
              <a:sym typeface="Calibri"/>
            </a:endParaRPr>
          </a:p>
        </p:txBody>
      </p:sp>
      <p:sp>
        <p:nvSpPr>
          <p:cNvPr id="178" name="Google Shape;178;p6"/>
          <p:cNvSpPr/>
          <p:nvPr/>
        </p:nvSpPr>
        <p:spPr>
          <a:xfrm>
            <a:off x="2913350" y="5955625"/>
            <a:ext cx="1495500" cy="4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txBox="1"/>
          <p:nvPr/>
        </p:nvSpPr>
        <p:spPr>
          <a:xfrm>
            <a:off x="2913350" y="5874625"/>
            <a:ext cx="8740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latin typeface="Calibri"/>
                <a:ea typeface="Calibri"/>
                <a:cs typeface="Calibri"/>
                <a:sym typeface="Calibri"/>
              </a:rPr>
              <a:t>Do these calculations:</a:t>
            </a:r>
            <a:endParaRPr sz="27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