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72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  <a:srgbClr val="E6E6E6"/>
    <a:srgbClr val="1C1E26"/>
    <a:srgbClr val="303342"/>
    <a:srgbClr val="485F74"/>
    <a:srgbClr val="354655"/>
    <a:srgbClr val="C80000"/>
    <a:srgbClr val="85B31F"/>
    <a:srgbClr val="3C4052"/>
    <a:srgbClr val="D83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84" autoAdjust="0"/>
  </p:normalViewPr>
  <p:slideViewPr>
    <p:cSldViewPr snapToGrid="0">
      <p:cViewPr varScale="1">
        <p:scale>
          <a:sx n="83" d="100"/>
          <a:sy n="83" d="100"/>
        </p:scale>
        <p:origin x="614" y="48"/>
      </p:cViewPr>
      <p:guideLst>
        <p:guide orient="horz" pos="2160"/>
        <p:guide pos="384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44264"/>
    </p:cViewPr>
  </p:sorterViewPr>
  <p:notesViewPr>
    <p:cSldViewPr snapToGrid="0">
      <p:cViewPr varScale="1">
        <p:scale>
          <a:sx n="58" d="100"/>
          <a:sy n="58" d="100"/>
        </p:scale>
        <p:origin x="2965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1421010-3731-422F-8CF1-CD47B2D7C9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656080-143A-4905-932A-5C7754887A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20ABC-E11D-42B4-A428-76B2C5BC0052}" type="datetimeFigureOut">
              <a:rPr lang="en-US" smtClean="0"/>
              <a:t>1/11/2021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359276-DB8D-43B4-8029-4A695209B9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29EE0F-113C-45AB-9877-4A16FFA6A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B89D3-056A-4F4C-8125-EA71262895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827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EED04-A4F0-49ED-B42E-211B56474E8D}" type="datetimeFigureOut">
              <a:rPr lang="en-US" smtClean="0"/>
              <a:t>1/11/2021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20CB7-DCA5-4E5B-97F1-300CDD8D2A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183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0CB7-DCA5-4E5B-97F1-300CDD8D2AA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990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B8A1A3-5BFE-4E68-81F1-F52462776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11469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A1EF1-BFC9-4361-B215-2D83B16A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6709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487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51FFE5-84D8-43BD-9B0D-76C497F55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892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428299"/>
            <a:ext cx="1711234" cy="4436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FB4FFF-4547-4B6C-9BF5-9A495C211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253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 rot="10800000">
            <a:off x="11858328" y="148422"/>
            <a:ext cx="332874" cy="590718"/>
            <a:chOff x="10026" y="148425"/>
            <a:chExt cx="332874" cy="590718"/>
          </a:xfrm>
        </p:grpSpPr>
        <p:sp>
          <p:nvSpPr>
            <p:cNvPr id="16" name="Rectangle 15"/>
            <p:cNvSpPr/>
            <p:nvPr/>
          </p:nvSpPr>
          <p:spPr>
            <a:xfrm>
              <a:off x="10026" y="148428"/>
              <a:ext cx="203334" cy="5907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51460" y="148425"/>
              <a:ext cx="91440" cy="59071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Rectangle 1"/>
          <p:cNvSpPr/>
          <p:nvPr userDrawn="1"/>
        </p:nvSpPr>
        <p:spPr>
          <a:xfrm>
            <a:off x="0" y="6477000"/>
            <a:ext cx="12192000" cy="381000"/>
          </a:xfrm>
          <a:prstGeom prst="rect">
            <a:avLst/>
          </a:prstGeom>
          <a:solidFill>
            <a:srgbClr val="E6E6E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92841" y="6528300"/>
            <a:ext cx="7994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260E2A6B-A809-4840-BF14-8648BC0BDF87}" type="slidenum">
              <a:rPr lang="en-US" sz="1200" b="0" i="0" strike="noStrike" spc="0" noProof="0" smtClean="0">
                <a:solidFill>
                  <a:schemeClr val="accent1"/>
                </a:solidFill>
                <a:latin typeface="+mn-lt"/>
                <a:ea typeface="Roboto Condensed Light" panose="02000000000000000000" pitchFamily="2" charset="0"/>
                <a:cs typeface="Segoe UI Light" panose="020B0502040204020203" pitchFamily="34" charset="0"/>
              </a:rPr>
              <a:pPr algn="r"/>
              <a:t>‹#›</a:t>
            </a:fld>
            <a:endParaRPr lang="en-US" sz="8000" b="0" i="0" strike="noStrike" spc="0" noProof="0" dirty="0">
              <a:solidFill>
                <a:schemeClr val="accent1"/>
              </a:solidFill>
              <a:latin typeface="+mn-lt"/>
              <a:ea typeface="Roboto Condensed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8580" y="6528300"/>
            <a:ext cx="1684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noProof="0" dirty="0">
                <a:solidFill>
                  <a:schemeClr val="accent1"/>
                </a:solidFill>
                <a:latin typeface="+mn-lt"/>
              </a:rPr>
              <a:t>Your </a:t>
            </a:r>
            <a:r>
              <a:rPr lang="en-US" sz="1200" b="1" baseline="0" noProof="0" dirty="0">
                <a:solidFill>
                  <a:schemeClr val="accent1"/>
                </a:solidFill>
                <a:latin typeface="+mn-lt"/>
              </a:rPr>
              <a:t>Coffee Shop</a:t>
            </a:r>
            <a:endParaRPr lang="en-US" sz="1200" b="1" noProof="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811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781" r:id="rId3"/>
    <p:sldLayoutId id="214748369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TextBox 1133"/>
          <p:cNvSpPr txBox="1"/>
          <p:nvPr/>
        </p:nvSpPr>
        <p:spPr>
          <a:xfrm>
            <a:off x="1038243" y="405050"/>
            <a:ext cx="10463890" cy="54662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rgbClr val="002060"/>
                </a:solidFill>
              </a:rPr>
              <a:t>Tips for planning a family meal</a:t>
            </a:r>
            <a:endParaRPr lang="en-US" sz="3600" b="1" dirty="0">
              <a:solidFill>
                <a:srgbClr val="002060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9" name="Group 8" descr="Column 1"/>
          <p:cNvGrpSpPr/>
          <p:nvPr/>
        </p:nvGrpSpPr>
        <p:grpSpPr>
          <a:xfrm>
            <a:off x="117566" y="1018904"/>
            <a:ext cx="2626730" cy="3613828"/>
            <a:chOff x="2506980" y="1891784"/>
            <a:chExt cx="1889760" cy="1050184"/>
          </a:xfrm>
        </p:grpSpPr>
        <p:grpSp>
          <p:nvGrpSpPr>
            <p:cNvPr id="7" name="Group 6"/>
            <p:cNvGrpSpPr/>
            <p:nvPr/>
          </p:nvGrpSpPr>
          <p:grpSpPr>
            <a:xfrm>
              <a:off x="2506980" y="1912620"/>
              <a:ext cx="1889760" cy="1029348"/>
              <a:chOff x="960120" y="1737360"/>
              <a:chExt cx="1889760" cy="1029348"/>
            </a:xfrm>
          </p:grpSpPr>
          <p:sp>
            <p:nvSpPr>
              <p:cNvPr id="5" name="Rectangle 4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960120" y="1737360"/>
                <a:ext cx="1889760" cy="32766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51" name="Rectangle 50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960120" y="2096148"/>
                <a:ext cx="1889760" cy="6705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2506980" y="1891784"/>
              <a:ext cx="1889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748415" y="2324368"/>
              <a:ext cx="1364628" cy="509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2000" b="1" dirty="0"/>
            </a:p>
            <a:p>
              <a:pPr algn="ctr"/>
              <a:r>
                <a:rPr lang="en-US" sz="2000" b="1" dirty="0"/>
                <a:t> </a:t>
              </a:r>
              <a:r>
                <a:rPr lang="en-US" sz="2000" b="1" dirty="0">
                  <a:solidFill>
                    <a:srgbClr val="92D050"/>
                  </a:solidFill>
                </a:rPr>
                <a:t>Look for recipes</a:t>
              </a:r>
            </a:p>
            <a:p>
              <a:pPr algn="just"/>
              <a:r>
                <a:rPr lang="en-US" sz="1600" dirty="0"/>
                <a:t>Browse blogs and websites for recipes that look delicious. </a:t>
              </a:r>
              <a:endParaRPr lang="en-US" sz="16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56" name="Group 55" descr="Column 2"/>
          <p:cNvGrpSpPr/>
          <p:nvPr/>
        </p:nvGrpSpPr>
        <p:grpSpPr>
          <a:xfrm>
            <a:off x="2686362" y="1198995"/>
            <a:ext cx="2557392" cy="3671577"/>
            <a:chOff x="2115230" y="1898445"/>
            <a:chExt cx="2557392" cy="1073756"/>
          </a:xfrm>
        </p:grpSpPr>
        <p:grpSp>
          <p:nvGrpSpPr>
            <p:cNvPr id="57" name="Group 56"/>
            <p:cNvGrpSpPr/>
            <p:nvPr/>
          </p:nvGrpSpPr>
          <p:grpSpPr>
            <a:xfrm>
              <a:off x="2409384" y="1912620"/>
              <a:ext cx="1987356" cy="998220"/>
              <a:chOff x="862524" y="1737360"/>
              <a:chExt cx="1987356" cy="998220"/>
            </a:xfrm>
          </p:grpSpPr>
          <p:sp>
            <p:nvSpPr>
              <p:cNvPr id="60" name="Rectangle 59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960120" y="1737360"/>
                <a:ext cx="1889760" cy="32766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61" name="Rectangle 60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862524" y="2065020"/>
                <a:ext cx="1987356" cy="6705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2115230" y="1898445"/>
              <a:ext cx="2557392" cy="182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409384" y="2270127"/>
              <a:ext cx="2218649" cy="702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0" b="1" dirty="0">
                <a:solidFill>
                  <a:srgbClr val="92D050"/>
                </a:solidFill>
              </a:endParaRPr>
            </a:p>
            <a:p>
              <a:pPr algn="ctr"/>
              <a:r>
                <a:rPr lang="en-US" sz="2000" b="1" dirty="0">
                  <a:solidFill>
                    <a:srgbClr val="92D050"/>
                  </a:solidFill>
                </a:rPr>
                <a:t>Plan </a:t>
              </a:r>
            </a:p>
            <a:p>
              <a:pPr algn="ctr"/>
              <a:r>
                <a:rPr lang="en-US" sz="2000" b="1" dirty="0">
                  <a:solidFill>
                    <a:srgbClr val="92D050"/>
                  </a:solidFill>
                </a:rPr>
                <a:t>theme nights</a:t>
              </a:r>
            </a:p>
            <a:p>
              <a:r>
                <a:rPr lang="en-US" sz="1600" dirty="0"/>
                <a:t>Monday is pasta, Tuesday is fish</a:t>
              </a:r>
              <a:r>
                <a:rPr lang="en-US" sz="2000" dirty="0"/>
                <a:t>…….</a:t>
              </a:r>
              <a:endParaRPr lang="en-US" sz="2400" b="1" dirty="0">
                <a:solidFill>
                  <a:srgbClr val="000000"/>
                </a:solidFill>
              </a:endParaRPr>
            </a:p>
            <a:p>
              <a:endParaRPr lang="en-US" sz="2000" b="1" dirty="0">
                <a:solidFill>
                  <a:srgbClr val="000000"/>
                </a:solidFill>
              </a:endParaRPr>
            </a:p>
            <a:p>
              <a:endParaRPr lang="en-US" sz="2000" dirty="0"/>
            </a:p>
            <a:p>
              <a:endParaRPr lang="en-US" sz="14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2" name="Group 61" descr="Column 3"/>
          <p:cNvGrpSpPr/>
          <p:nvPr/>
        </p:nvGrpSpPr>
        <p:grpSpPr>
          <a:xfrm>
            <a:off x="5153973" y="1018903"/>
            <a:ext cx="1889760" cy="3613829"/>
            <a:chOff x="2506980" y="1891784"/>
            <a:chExt cx="1889760" cy="1019056"/>
          </a:xfrm>
        </p:grpSpPr>
        <p:grpSp>
          <p:nvGrpSpPr>
            <p:cNvPr id="63" name="Group 62"/>
            <p:cNvGrpSpPr/>
            <p:nvPr/>
          </p:nvGrpSpPr>
          <p:grpSpPr>
            <a:xfrm>
              <a:off x="2506980" y="1912620"/>
              <a:ext cx="1889760" cy="998220"/>
              <a:chOff x="960120" y="1737360"/>
              <a:chExt cx="1889760" cy="998220"/>
            </a:xfrm>
          </p:grpSpPr>
          <p:sp>
            <p:nvSpPr>
              <p:cNvPr id="66" name="Rectangle 65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960120" y="1737360"/>
                <a:ext cx="1889760" cy="32766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67" name="Rectangle 66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960120" y="2065020"/>
                <a:ext cx="1889760" cy="6705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rgbClr val="92D05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3338365" y="1891784"/>
              <a:ext cx="184730" cy="26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  <a:p>
              <a:pPr algn="ctr"/>
              <a:endParaRPr lang="en-US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  <a:p>
              <a:pPr algn="ctr"/>
              <a:endParaRPr lang="en-US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68" name="Group 67" descr="Column 4"/>
          <p:cNvGrpSpPr/>
          <p:nvPr/>
        </p:nvGrpSpPr>
        <p:grpSpPr>
          <a:xfrm>
            <a:off x="7279953" y="1018903"/>
            <a:ext cx="1889760" cy="3613829"/>
            <a:chOff x="2506980" y="1891784"/>
            <a:chExt cx="1889760" cy="1019056"/>
          </a:xfrm>
        </p:grpSpPr>
        <p:grpSp>
          <p:nvGrpSpPr>
            <p:cNvPr id="69" name="Group 68"/>
            <p:cNvGrpSpPr/>
            <p:nvPr/>
          </p:nvGrpSpPr>
          <p:grpSpPr>
            <a:xfrm>
              <a:off x="2506980" y="1912620"/>
              <a:ext cx="1889760" cy="998220"/>
              <a:chOff x="960120" y="1737360"/>
              <a:chExt cx="1889760" cy="998220"/>
            </a:xfrm>
          </p:grpSpPr>
          <p:sp>
            <p:nvSpPr>
              <p:cNvPr id="72" name="Rectangle 71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960120" y="1737360"/>
                <a:ext cx="1889760" cy="35955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3" name="Rectangle 72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960120" y="2065020"/>
                <a:ext cx="1889760" cy="6705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?</a:t>
                </a: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3338365" y="1891784"/>
              <a:ext cx="184730" cy="104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748415" y="2324368"/>
              <a:ext cx="1364628" cy="867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4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74" name="Group 73" descr="Column 5"/>
          <p:cNvGrpSpPr/>
          <p:nvPr/>
        </p:nvGrpSpPr>
        <p:grpSpPr>
          <a:xfrm>
            <a:off x="9292438" y="1018903"/>
            <a:ext cx="1889760" cy="3613829"/>
            <a:chOff x="2506980" y="1891784"/>
            <a:chExt cx="1889760" cy="1019056"/>
          </a:xfrm>
        </p:grpSpPr>
        <p:grpSp>
          <p:nvGrpSpPr>
            <p:cNvPr id="75" name="Group 74"/>
            <p:cNvGrpSpPr/>
            <p:nvPr/>
          </p:nvGrpSpPr>
          <p:grpSpPr>
            <a:xfrm>
              <a:off x="2506980" y="1912620"/>
              <a:ext cx="1889760" cy="998220"/>
              <a:chOff x="960120" y="1737360"/>
              <a:chExt cx="1889760" cy="998220"/>
            </a:xfrm>
          </p:grpSpPr>
          <p:sp>
            <p:nvSpPr>
              <p:cNvPr id="78" name="Rectangle 77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960120" y="1737360"/>
                <a:ext cx="1889760" cy="32766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9" name="Rectangle 78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960120" y="2065020"/>
                <a:ext cx="1889760" cy="6705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?</a:t>
                </a:r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3338365" y="1891784"/>
              <a:ext cx="184731" cy="106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605129" y="2324368"/>
              <a:ext cx="1651200" cy="867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4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87" name="Rectangle 8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179712"/>
            <a:ext cx="3078112" cy="71154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rgbClr val="002060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GOOD LUCK!</a:t>
            </a:r>
            <a:endParaRPr lang="en-US" sz="3600" b="1" dirty="0">
              <a:solidFill>
                <a:srgbClr val="002060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cxnSp>
        <p:nvCxnSpPr>
          <p:cNvPr id="14" name="Elbow Connector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51" idx="2"/>
            <a:endCxn id="79" idx="2"/>
          </p:cNvCxnSpPr>
          <p:nvPr/>
        </p:nvCxnSpPr>
        <p:spPr>
          <a:xfrm rot="16200000" flipH="1">
            <a:off x="5834124" y="229538"/>
            <a:ext cx="12700" cy="8806387"/>
          </a:xfrm>
          <a:prstGeom prst="bentConnector3">
            <a:avLst>
              <a:gd name="adj1" fmla="val 1800000"/>
            </a:avLst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6BE13EF6-C310-4B5C-82B9-B423DA069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3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775" y="1090604"/>
            <a:ext cx="1981081" cy="127725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23" y="1108984"/>
            <a:ext cx="1890810" cy="1180842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164548" y="2806420"/>
            <a:ext cx="18396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92D050"/>
                </a:solidFill>
              </a:rPr>
              <a:t>Make </a:t>
            </a:r>
          </a:p>
          <a:p>
            <a:pPr algn="ctr"/>
            <a:r>
              <a:rPr lang="en-US" sz="2000" b="1" dirty="0">
                <a:solidFill>
                  <a:srgbClr val="92D050"/>
                </a:solidFill>
              </a:rPr>
              <a:t>a shopping list</a:t>
            </a:r>
            <a:endParaRPr lang="en-US" sz="2000" dirty="0">
              <a:solidFill>
                <a:srgbClr val="92D05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952" y="1071122"/>
            <a:ext cx="1889761" cy="11772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396" y="1108983"/>
            <a:ext cx="1947404" cy="1124104"/>
          </a:xfrm>
          <a:prstGeom prst="rect">
            <a:avLst/>
          </a:prstGeom>
        </p:spPr>
      </p:pic>
      <p:sp>
        <p:nvSpPr>
          <p:cNvPr id="29" name="Right Arrow 28"/>
          <p:cNvSpPr/>
          <p:nvPr/>
        </p:nvSpPr>
        <p:spPr>
          <a:xfrm>
            <a:off x="287383" y="627017"/>
            <a:ext cx="41801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111291" y="405050"/>
            <a:ext cx="750859" cy="542155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91" y="1090604"/>
            <a:ext cx="2633005" cy="122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86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E6E6E6"/>
      </a:lt2>
      <a:accent1>
        <a:srgbClr val="D83B01"/>
      </a:accent1>
      <a:accent2>
        <a:srgbClr val="2F2F2F"/>
      </a:accent2>
      <a:accent3>
        <a:srgbClr val="D2D2D2"/>
      </a:accent3>
      <a:accent4>
        <a:srgbClr val="E6E6E6"/>
      </a:accent4>
      <a:accent5>
        <a:srgbClr val="000000"/>
      </a:accent5>
      <a:accent6>
        <a:srgbClr val="D83B01"/>
      </a:accent6>
      <a:hlink>
        <a:srgbClr val="D83B01"/>
      </a:hlink>
      <a:folHlink>
        <a:srgbClr val="D83B0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6401884_Coffee Shop Business Pitch Deck_RVA_v3.potx" id="{C1322C9F-FF28-439C-83B3-ADD70030630F}" vid="{FE0D3DD2-3091-4F75-9007-330AA7DC6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D3510E7F-70F5-4475-850F-7F9C0A821B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CEF3AB-10D4-49E3-B75C-776D60141D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C98A6E-22EC-4DD4-9EEB-7896057C12A3}">
  <ds:schemaRefs>
    <ds:schemaRef ds:uri="http://schemas.microsoft.com/office/2006/metadata/properties"/>
    <ds:schemaRef ds:uri="http://www.w3.org/XML/1998/namespace"/>
    <ds:schemaRef ds:uri="http://purl.org/dc/terms/"/>
    <ds:schemaRef ds:uri="71af3243-3dd4-4a8d-8c0d-dd76da1f02a5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16c05727-aa75-4e4a-9b5f-8a80a1165891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Coffee Shop Business Pitch Deck</Template>
  <TotalTime>0</TotalTime>
  <Words>43</Words>
  <Application>Microsoft Office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Lato</vt:lpstr>
      <vt:lpstr>Lato Black</vt:lpstr>
      <vt:lpstr>Office Theme</vt:lpstr>
      <vt:lpstr>Slide 3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2020-12-30T20:45:13Z</dcterms:created>
  <dcterms:modified xsi:type="dcterms:W3CDTF">2021-01-11T20:16:03Z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