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6" r:id="rId7"/>
    <p:sldId id="264" r:id="rId8"/>
    <p:sldId id="265" r:id="rId9"/>
    <p:sldId id="259" r:id="rId10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209DC-7F12-4629-9F5C-C9FEBBAE135C}" type="doc">
      <dgm:prSet loTypeId="urn:microsoft.com/office/officeart/2005/8/layout/hList7" loCatId="relationship" qsTypeId="urn:microsoft.com/office/officeart/2005/8/quickstyle/simple1" qsCatId="simple" csTypeId="urn:microsoft.com/office/officeart/2005/8/colors/accent1_2" csCatId="accent1" phldr="1"/>
      <dgm:spPr/>
    </dgm:pt>
    <dgm:pt modelId="{A6655C7B-3B8F-4AC0-ACFA-06BB2F4F22CD}">
      <dgm:prSet phldrT="[Text]"/>
      <dgm:spPr/>
      <dgm:t>
        <a:bodyPr/>
        <a:lstStyle/>
        <a:p>
          <a:r>
            <a:rPr lang="ro-RO" smtClean="0"/>
            <a:t>United Nations Convention on the Rights of the Child</a:t>
          </a:r>
        </a:p>
        <a:p>
          <a:r>
            <a:rPr lang="ro-RO" smtClean="0"/>
            <a:t>Declaration of the Rights of the Child issued by UNICEF on November 20, 1959</a:t>
          </a:r>
          <a:endParaRPr lang="ro-RO" dirty="0"/>
        </a:p>
      </dgm:t>
    </dgm:pt>
    <dgm:pt modelId="{15126B99-32F4-46AF-AF47-7A6E896FD640}" type="parTrans" cxnId="{9EF84720-2F06-46E0-9A0E-4F77C8C62D84}">
      <dgm:prSet/>
      <dgm:spPr/>
      <dgm:t>
        <a:bodyPr/>
        <a:lstStyle/>
        <a:p>
          <a:endParaRPr lang="ro-RO"/>
        </a:p>
      </dgm:t>
    </dgm:pt>
    <dgm:pt modelId="{46A9C3C4-40E8-4597-B7AD-9A4DF1D2B034}" type="sibTrans" cxnId="{9EF84720-2F06-46E0-9A0E-4F77C8C62D84}">
      <dgm:prSet/>
      <dgm:spPr/>
      <dgm:t>
        <a:bodyPr/>
        <a:lstStyle/>
        <a:p>
          <a:endParaRPr lang="ro-RO"/>
        </a:p>
      </dgm:t>
    </dgm:pt>
    <dgm:pt modelId="{CEA21B3E-A767-43B0-A8E5-C6DA35A48E9C}">
      <dgm:prSet phldrT="[Text]"/>
      <dgm:spPr/>
      <dgm:t>
        <a:bodyPr/>
        <a:lstStyle/>
        <a:p>
          <a:r>
            <a:rPr lang="ro-RO" dirty="0" smtClean="0"/>
            <a:t>The Treaty of Lisbon</a:t>
          </a:r>
        </a:p>
        <a:p>
          <a:r>
            <a:rPr lang="ro-RO" dirty="0" smtClean="0"/>
            <a:t>Charter on Education for Democratic Citizenship and Human Rights</a:t>
          </a:r>
          <a:endParaRPr lang="ro-RO" dirty="0"/>
        </a:p>
      </dgm:t>
    </dgm:pt>
    <dgm:pt modelId="{93058BDC-35B4-439F-9A12-C7260E4D7E5D}" type="parTrans" cxnId="{A5D7B00C-3921-410E-929E-1B9FD9C8143F}">
      <dgm:prSet/>
      <dgm:spPr/>
      <dgm:t>
        <a:bodyPr/>
        <a:lstStyle/>
        <a:p>
          <a:endParaRPr lang="ro-RO"/>
        </a:p>
      </dgm:t>
    </dgm:pt>
    <dgm:pt modelId="{08F2ACAC-9FC1-4E5B-8A38-571C1CF77CD7}" type="sibTrans" cxnId="{A5D7B00C-3921-410E-929E-1B9FD9C8143F}">
      <dgm:prSet/>
      <dgm:spPr/>
      <dgm:t>
        <a:bodyPr/>
        <a:lstStyle/>
        <a:p>
          <a:endParaRPr lang="ro-RO"/>
        </a:p>
      </dgm:t>
    </dgm:pt>
    <dgm:pt modelId="{BC116079-CA28-4559-BC4F-62387E49B0E4}">
      <dgm:prSet phldrT="[Text]"/>
      <dgm:spPr/>
      <dgm:t>
        <a:bodyPr/>
        <a:lstStyle/>
        <a:p>
          <a:r>
            <a:rPr lang="ro-RO" dirty="0" smtClean="0"/>
            <a:t>European Convention on the Exercise of Children's Rights</a:t>
          </a:r>
        </a:p>
        <a:p>
          <a:r>
            <a:rPr lang="ro-RO" dirty="0" smtClean="0"/>
            <a:t>European Convention on Human Rights</a:t>
          </a:r>
          <a:endParaRPr lang="ro-RO" dirty="0"/>
        </a:p>
      </dgm:t>
    </dgm:pt>
    <dgm:pt modelId="{9FC1A268-8B95-48D2-8A70-CEB101CFBD18}" type="parTrans" cxnId="{E6994FB9-C72B-4710-A42E-D1C80EF33605}">
      <dgm:prSet/>
      <dgm:spPr/>
      <dgm:t>
        <a:bodyPr/>
        <a:lstStyle/>
        <a:p>
          <a:endParaRPr lang="ro-RO"/>
        </a:p>
      </dgm:t>
    </dgm:pt>
    <dgm:pt modelId="{1FA6738D-01F4-4198-98B9-075B002A479E}" type="sibTrans" cxnId="{E6994FB9-C72B-4710-A42E-D1C80EF33605}">
      <dgm:prSet/>
      <dgm:spPr/>
      <dgm:t>
        <a:bodyPr/>
        <a:lstStyle/>
        <a:p>
          <a:endParaRPr lang="ro-RO"/>
        </a:p>
      </dgm:t>
    </dgm:pt>
    <dgm:pt modelId="{A60D7181-40A2-4EFC-92C2-76A304FC3788}" type="pres">
      <dgm:prSet presAssocID="{89C209DC-7F12-4629-9F5C-C9FEBBAE135C}" presName="Name0" presStyleCnt="0">
        <dgm:presLayoutVars>
          <dgm:dir/>
          <dgm:resizeHandles val="exact"/>
        </dgm:presLayoutVars>
      </dgm:prSet>
      <dgm:spPr/>
    </dgm:pt>
    <dgm:pt modelId="{EE577E70-88D4-4236-BB59-E0C17640BC3D}" type="pres">
      <dgm:prSet presAssocID="{89C209DC-7F12-4629-9F5C-C9FEBBAE135C}" presName="fgShape" presStyleLbl="fgShp" presStyleIdx="0" presStyleCnt="1"/>
      <dgm:spPr/>
    </dgm:pt>
    <dgm:pt modelId="{918F3456-F458-4D28-993E-896B92BA6A93}" type="pres">
      <dgm:prSet presAssocID="{89C209DC-7F12-4629-9F5C-C9FEBBAE135C}" presName="linComp" presStyleCnt="0"/>
      <dgm:spPr/>
    </dgm:pt>
    <dgm:pt modelId="{67E9619D-E0FD-496C-8E78-4729EF20C003}" type="pres">
      <dgm:prSet presAssocID="{A6655C7B-3B8F-4AC0-ACFA-06BB2F4F22CD}" presName="compNode" presStyleCnt="0"/>
      <dgm:spPr/>
    </dgm:pt>
    <dgm:pt modelId="{1CC441BC-D093-4B77-B359-3C8633A9F080}" type="pres">
      <dgm:prSet presAssocID="{A6655C7B-3B8F-4AC0-ACFA-06BB2F4F22CD}" presName="bkgdShape" presStyleLbl="node1" presStyleIdx="0" presStyleCnt="3" custLinFactNeighborX="399" custLinFactNeighborY="1811"/>
      <dgm:spPr/>
      <dgm:t>
        <a:bodyPr/>
        <a:lstStyle/>
        <a:p>
          <a:endParaRPr lang="ro-RO"/>
        </a:p>
      </dgm:t>
    </dgm:pt>
    <dgm:pt modelId="{67D13AE6-BD9E-41AF-B238-FA2C2CCEFD53}" type="pres">
      <dgm:prSet presAssocID="{A6655C7B-3B8F-4AC0-ACFA-06BB2F4F22CD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29CA36C4-A1D7-4DED-A18F-22752D32F66E}" type="pres">
      <dgm:prSet presAssocID="{A6655C7B-3B8F-4AC0-ACFA-06BB2F4F22CD}" presName="invisiNode" presStyleLbl="node1" presStyleIdx="0" presStyleCnt="3"/>
      <dgm:spPr/>
    </dgm:pt>
    <dgm:pt modelId="{9A2C7A1F-BD2A-4A88-BBC5-6AE6C8A9985A}" type="pres">
      <dgm:prSet presAssocID="{A6655C7B-3B8F-4AC0-ACFA-06BB2F4F22CD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o-RO"/>
        </a:p>
      </dgm:t>
    </dgm:pt>
    <dgm:pt modelId="{4CA8A504-E752-453B-A4BA-D1E82C410BBC}" type="pres">
      <dgm:prSet presAssocID="{46A9C3C4-40E8-4597-B7AD-9A4DF1D2B034}" presName="sibTrans" presStyleLbl="sibTrans2D1" presStyleIdx="0" presStyleCnt="0"/>
      <dgm:spPr/>
      <dgm:t>
        <a:bodyPr/>
        <a:lstStyle/>
        <a:p>
          <a:endParaRPr lang="ro-RO"/>
        </a:p>
      </dgm:t>
    </dgm:pt>
    <dgm:pt modelId="{4AFC8AA7-D6AE-4186-B69C-764CBD78E485}" type="pres">
      <dgm:prSet presAssocID="{CEA21B3E-A767-43B0-A8E5-C6DA35A48E9C}" presName="compNode" presStyleCnt="0"/>
      <dgm:spPr/>
    </dgm:pt>
    <dgm:pt modelId="{F7868B8C-E6E3-4DC9-A30C-10ACCC72E834}" type="pres">
      <dgm:prSet presAssocID="{CEA21B3E-A767-43B0-A8E5-C6DA35A48E9C}" presName="bkgdShape" presStyleLbl="node1" presStyleIdx="1" presStyleCnt="3" custLinFactNeighborX="0" custLinFactNeighborY="2500"/>
      <dgm:spPr/>
      <dgm:t>
        <a:bodyPr/>
        <a:lstStyle/>
        <a:p>
          <a:endParaRPr lang="ro-RO"/>
        </a:p>
      </dgm:t>
    </dgm:pt>
    <dgm:pt modelId="{E21B362D-237D-4D3F-88D6-84F9180D1A09}" type="pres">
      <dgm:prSet presAssocID="{CEA21B3E-A767-43B0-A8E5-C6DA35A48E9C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8C80033D-1B6E-4261-836F-84ECB8FB60F2}" type="pres">
      <dgm:prSet presAssocID="{CEA21B3E-A767-43B0-A8E5-C6DA35A48E9C}" presName="invisiNode" presStyleLbl="node1" presStyleIdx="1" presStyleCnt="3"/>
      <dgm:spPr/>
    </dgm:pt>
    <dgm:pt modelId="{E5256242-575D-48E2-A0B5-9E5750072BCC}" type="pres">
      <dgm:prSet presAssocID="{CEA21B3E-A767-43B0-A8E5-C6DA35A48E9C}" presName="imagNode" presStyleLbl="fgImgPlace1" presStyleIdx="1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0853491-BDFE-42C9-9CC6-3687EC6DEA24}" type="pres">
      <dgm:prSet presAssocID="{08F2ACAC-9FC1-4E5B-8A38-571C1CF77CD7}" presName="sibTrans" presStyleLbl="sibTrans2D1" presStyleIdx="0" presStyleCnt="0"/>
      <dgm:spPr/>
      <dgm:t>
        <a:bodyPr/>
        <a:lstStyle/>
        <a:p>
          <a:endParaRPr lang="ro-RO"/>
        </a:p>
      </dgm:t>
    </dgm:pt>
    <dgm:pt modelId="{CE367DDA-D93E-4B27-A1F1-417810837D14}" type="pres">
      <dgm:prSet presAssocID="{BC116079-CA28-4559-BC4F-62387E49B0E4}" presName="compNode" presStyleCnt="0"/>
      <dgm:spPr/>
    </dgm:pt>
    <dgm:pt modelId="{288C2337-F5CD-4232-8901-82791D935732}" type="pres">
      <dgm:prSet presAssocID="{BC116079-CA28-4559-BC4F-62387E49B0E4}" presName="bkgdShape" presStyleLbl="node1" presStyleIdx="2" presStyleCnt="3"/>
      <dgm:spPr/>
      <dgm:t>
        <a:bodyPr/>
        <a:lstStyle/>
        <a:p>
          <a:endParaRPr lang="ro-RO"/>
        </a:p>
      </dgm:t>
    </dgm:pt>
    <dgm:pt modelId="{0ADC0D7A-FA2D-4542-9AE3-771B5ACFB569}" type="pres">
      <dgm:prSet presAssocID="{BC116079-CA28-4559-BC4F-62387E49B0E4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30037DF5-01EF-49A1-AE1E-20E74FF6F8CF}" type="pres">
      <dgm:prSet presAssocID="{BC116079-CA28-4559-BC4F-62387E49B0E4}" presName="invisiNode" presStyleLbl="node1" presStyleIdx="2" presStyleCnt="3"/>
      <dgm:spPr/>
    </dgm:pt>
    <dgm:pt modelId="{E3691BC7-76CE-4B11-886F-DA88E10C61D9}" type="pres">
      <dgm:prSet presAssocID="{BC116079-CA28-4559-BC4F-62387E49B0E4}" presName="imagNode" presStyleLbl="fgImgPlace1" presStyleIdx="2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E6994FB9-C72B-4710-A42E-D1C80EF33605}" srcId="{89C209DC-7F12-4629-9F5C-C9FEBBAE135C}" destId="{BC116079-CA28-4559-BC4F-62387E49B0E4}" srcOrd="2" destOrd="0" parTransId="{9FC1A268-8B95-48D2-8A70-CEB101CFBD18}" sibTransId="{1FA6738D-01F4-4198-98B9-075B002A479E}"/>
    <dgm:cxn modelId="{87B15574-6D40-4B95-B20E-966F27D0602D}" type="presOf" srcId="{BC116079-CA28-4559-BC4F-62387E49B0E4}" destId="{0ADC0D7A-FA2D-4542-9AE3-771B5ACFB569}" srcOrd="1" destOrd="0" presId="urn:microsoft.com/office/officeart/2005/8/layout/hList7"/>
    <dgm:cxn modelId="{515D4F5E-3B4E-4219-A9C1-15D6E58F7AB9}" type="presOf" srcId="{89C209DC-7F12-4629-9F5C-C9FEBBAE135C}" destId="{A60D7181-40A2-4EFC-92C2-76A304FC3788}" srcOrd="0" destOrd="0" presId="urn:microsoft.com/office/officeart/2005/8/layout/hList7"/>
    <dgm:cxn modelId="{9EF84720-2F06-46E0-9A0E-4F77C8C62D84}" srcId="{89C209DC-7F12-4629-9F5C-C9FEBBAE135C}" destId="{A6655C7B-3B8F-4AC0-ACFA-06BB2F4F22CD}" srcOrd="0" destOrd="0" parTransId="{15126B99-32F4-46AF-AF47-7A6E896FD640}" sibTransId="{46A9C3C4-40E8-4597-B7AD-9A4DF1D2B034}"/>
    <dgm:cxn modelId="{29971A02-427D-4333-BA5A-D4D1717D172D}" type="presOf" srcId="{BC116079-CA28-4559-BC4F-62387E49B0E4}" destId="{288C2337-F5CD-4232-8901-82791D935732}" srcOrd="0" destOrd="0" presId="urn:microsoft.com/office/officeart/2005/8/layout/hList7"/>
    <dgm:cxn modelId="{E89D15FE-8FF8-4C29-B827-73859BDFECD0}" type="presOf" srcId="{08F2ACAC-9FC1-4E5B-8A38-571C1CF77CD7}" destId="{70853491-BDFE-42C9-9CC6-3687EC6DEA24}" srcOrd="0" destOrd="0" presId="urn:microsoft.com/office/officeart/2005/8/layout/hList7"/>
    <dgm:cxn modelId="{A5D7B00C-3921-410E-929E-1B9FD9C8143F}" srcId="{89C209DC-7F12-4629-9F5C-C9FEBBAE135C}" destId="{CEA21B3E-A767-43B0-A8E5-C6DA35A48E9C}" srcOrd="1" destOrd="0" parTransId="{93058BDC-35B4-439F-9A12-C7260E4D7E5D}" sibTransId="{08F2ACAC-9FC1-4E5B-8A38-571C1CF77CD7}"/>
    <dgm:cxn modelId="{5EF6BAFA-F8AF-45DD-BC4D-1CC290CD4E2F}" type="presOf" srcId="{46A9C3C4-40E8-4597-B7AD-9A4DF1D2B034}" destId="{4CA8A504-E752-453B-A4BA-D1E82C410BBC}" srcOrd="0" destOrd="0" presId="urn:microsoft.com/office/officeart/2005/8/layout/hList7"/>
    <dgm:cxn modelId="{47B40DA9-7507-4F36-B1AC-893F4DC21EFB}" type="presOf" srcId="{CEA21B3E-A767-43B0-A8E5-C6DA35A48E9C}" destId="{E21B362D-237D-4D3F-88D6-84F9180D1A09}" srcOrd="1" destOrd="0" presId="urn:microsoft.com/office/officeart/2005/8/layout/hList7"/>
    <dgm:cxn modelId="{C51FFE97-B009-4911-BA96-4C48743C99C8}" type="presOf" srcId="{A6655C7B-3B8F-4AC0-ACFA-06BB2F4F22CD}" destId="{67D13AE6-BD9E-41AF-B238-FA2C2CCEFD53}" srcOrd="1" destOrd="0" presId="urn:microsoft.com/office/officeart/2005/8/layout/hList7"/>
    <dgm:cxn modelId="{04B48964-5486-40F8-B877-C8CFE61DE484}" type="presOf" srcId="{CEA21B3E-A767-43B0-A8E5-C6DA35A48E9C}" destId="{F7868B8C-E6E3-4DC9-A30C-10ACCC72E834}" srcOrd="0" destOrd="0" presId="urn:microsoft.com/office/officeart/2005/8/layout/hList7"/>
    <dgm:cxn modelId="{95FB4ACE-14F8-4F11-B0D4-06BB298E1842}" type="presOf" srcId="{A6655C7B-3B8F-4AC0-ACFA-06BB2F4F22CD}" destId="{1CC441BC-D093-4B77-B359-3C8633A9F080}" srcOrd="0" destOrd="0" presId="urn:microsoft.com/office/officeart/2005/8/layout/hList7"/>
    <dgm:cxn modelId="{77483275-843D-4F0F-95F0-FC1838C100D9}" type="presParOf" srcId="{A60D7181-40A2-4EFC-92C2-76A304FC3788}" destId="{EE577E70-88D4-4236-BB59-E0C17640BC3D}" srcOrd="0" destOrd="0" presId="urn:microsoft.com/office/officeart/2005/8/layout/hList7"/>
    <dgm:cxn modelId="{C09A3FF2-91FC-4C33-8A90-D3A92A467FAC}" type="presParOf" srcId="{A60D7181-40A2-4EFC-92C2-76A304FC3788}" destId="{918F3456-F458-4D28-993E-896B92BA6A93}" srcOrd="1" destOrd="0" presId="urn:microsoft.com/office/officeart/2005/8/layout/hList7"/>
    <dgm:cxn modelId="{5FE528A8-B4FA-4F2B-8ECC-5E159B51D822}" type="presParOf" srcId="{918F3456-F458-4D28-993E-896B92BA6A93}" destId="{67E9619D-E0FD-496C-8E78-4729EF20C003}" srcOrd="0" destOrd="0" presId="urn:microsoft.com/office/officeart/2005/8/layout/hList7"/>
    <dgm:cxn modelId="{7E25F740-FAE5-45DC-9BFF-CAD8D6498A31}" type="presParOf" srcId="{67E9619D-E0FD-496C-8E78-4729EF20C003}" destId="{1CC441BC-D093-4B77-B359-3C8633A9F080}" srcOrd="0" destOrd="0" presId="urn:microsoft.com/office/officeart/2005/8/layout/hList7"/>
    <dgm:cxn modelId="{616EC4DC-DB8D-4CF4-847F-7BCBE16ACD91}" type="presParOf" srcId="{67E9619D-E0FD-496C-8E78-4729EF20C003}" destId="{67D13AE6-BD9E-41AF-B238-FA2C2CCEFD53}" srcOrd="1" destOrd="0" presId="urn:microsoft.com/office/officeart/2005/8/layout/hList7"/>
    <dgm:cxn modelId="{1CD99328-1E5A-45AF-B477-DFEED7E3CE60}" type="presParOf" srcId="{67E9619D-E0FD-496C-8E78-4729EF20C003}" destId="{29CA36C4-A1D7-4DED-A18F-22752D32F66E}" srcOrd="2" destOrd="0" presId="urn:microsoft.com/office/officeart/2005/8/layout/hList7"/>
    <dgm:cxn modelId="{F35C7D6B-3F61-473E-BDE0-C5F36F42BB23}" type="presParOf" srcId="{67E9619D-E0FD-496C-8E78-4729EF20C003}" destId="{9A2C7A1F-BD2A-4A88-BBC5-6AE6C8A9985A}" srcOrd="3" destOrd="0" presId="urn:microsoft.com/office/officeart/2005/8/layout/hList7"/>
    <dgm:cxn modelId="{E970C659-87EC-401E-BB37-AC6365487548}" type="presParOf" srcId="{918F3456-F458-4D28-993E-896B92BA6A93}" destId="{4CA8A504-E752-453B-A4BA-D1E82C410BBC}" srcOrd="1" destOrd="0" presId="urn:microsoft.com/office/officeart/2005/8/layout/hList7"/>
    <dgm:cxn modelId="{DBD43FC6-38D9-422D-98E7-914BFDEBD280}" type="presParOf" srcId="{918F3456-F458-4D28-993E-896B92BA6A93}" destId="{4AFC8AA7-D6AE-4186-B69C-764CBD78E485}" srcOrd="2" destOrd="0" presId="urn:microsoft.com/office/officeart/2005/8/layout/hList7"/>
    <dgm:cxn modelId="{D4C61545-1E77-4226-8448-B8256AFE0BD2}" type="presParOf" srcId="{4AFC8AA7-D6AE-4186-B69C-764CBD78E485}" destId="{F7868B8C-E6E3-4DC9-A30C-10ACCC72E834}" srcOrd="0" destOrd="0" presId="urn:microsoft.com/office/officeart/2005/8/layout/hList7"/>
    <dgm:cxn modelId="{B5ADED47-9EEF-4B72-9C1E-B66607D62B55}" type="presParOf" srcId="{4AFC8AA7-D6AE-4186-B69C-764CBD78E485}" destId="{E21B362D-237D-4D3F-88D6-84F9180D1A09}" srcOrd="1" destOrd="0" presId="urn:microsoft.com/office/officeart/2005/8/layout/hList7"/>
    <dgm:cxn modelId="{AE348BE9-DFCC-41E5-A926-771F6B7DFEA6}" type="presParOf" srcId="{4AFC8AA7-D6AE-4186-B69C-764CBD78E485}" destId="{8C80033D-1B6E-4261-836F-84ECB8FB60F2}" srcOrd="2" destOrd="0" presId="urn:microsoft.com/office/officeart/2005/8/layout/hList7"/>
    <dgm:cxn modelId="{63902896-6A59-4DC3-97DF-C837A54E8825}" type="presParOf" srcId="{4AFC8AA7-D6AE-4186-B69C-764CBD78E485}" destId="{E5256242-575D-48E2-A0B5-9E5750072BCC}" srcOrd="3" destOrd="0" presId="urn:microsoft.com/office/officeart/2005/8/layout/hList7"/>
    <dgm:cxn modelId="{1C177090-CA6B-440F-BE08-A763CD9D5299}" type="presParOf" srcId="{918F3456-F458-4D28-993E-896B92BA6A93}" destId="{70853491-BDFE-42C9-9CC6-3687EC6DEA24}" srcOrd="3" destOrd="0" presId="urn:microsoft.com/office/officeart/2005/8/layout/hList7"/>
    <dgm:cxn modelId="{D9E33937-2D4E-4F60-BED5-252AF876F927}" type="presParOf" srcId="{918F3456-F458-4D28-993E-896B92BA6A93}" destId="{CE367DDA-D93E-4B27-A1F1-417810837D14}" srcOrd="4" destOrd="0" presId="urn:microsoft.com/office/officeart/2005/8/layout/hList7"/>
    <dgm:cxn modelId="{545E3213-2F01-45F5-99A1-A82935109156}" type="presParOf" srcId="{CE367DDA-D93E-4B27-A1F1-417810837D14}" destId="{288C2337-F5CD-4232-8901-82791D935732}" srcOrd="0" destOrd="0" presId="urn:microsoft.com/office/officeart/2005/8/layout/hList7"/>
    <dgm:cxn modelId="{B9DC32AA-4319-462A-8D33-7FC1C371DDBA}" type="presParOf" srcId="{CE367DDA-D93E-4B27-A1F1-417810837D14}" destId="{0ADC0D7A-FA2D-4542-9AE3-771B5ACFB569}" srcOrd="1" destOrd="0" presId="urn:microsoft.com/office/officeart/2005/8/layout/hList7"/>
    <dgm:cxn modelId="{5AAACD9C-0E0F-43A0-B812-101093428DC3}" type="presParOf" srcId="{CE367DDA-D93E-4B27-A1F1-417810837D14}" destId="{30037DF5-01EF-49A1-AE1E-20E74FF6F8CF}" srcOrd="2" destOrd="0" presId="urn:microsoft.com/office/officeart/2005/8/layout/hList7"/>
    <dgm:cxn modelId="{C8F6C0AC-CEAC-41F1-9D79-C3A5A1563827}" type="presParOf" srcId="{CE367DDA-D93E-4B27-A1F1-417810837D14}" destId="{E3691BC7-76CE-4B11-886F-DA88E10C61D9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9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639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7561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67701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7488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68711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5012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2530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1192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0441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0768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9816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2002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405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46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0056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226F-B3EC-4958-B049-F757ADDBC7A2}" type="datetimeFigureOut">
              <a:rPr lang="ro-RO" smtClean="0"/>
              <a:t>14.03.2021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2021A5-EFB2-4ACA-8DBA-9AEC7DD5C07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038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/>
            </a:r>
            <a:br>
              <a:rPr lang="ro-RO" dirty="0"/>
            </a:br>
            <a:r>
              <a:rPr lang="ro-RO" dirty="0" smtClean="0"/>
              <a:t>The bullying </a:t>
            </a:r>
            <a:r>
              <a:rPr lang="ro-RO" dirty="0"/>
              <a:t>a barrier to children's rights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1992" y="4777380"/>
            <a:ext cx="4732620" cy="419310"/>
          </a:xfrm>
        </p:spPr>
        <p:txBody>
          <a:bodyPr/>
          <a:lstStyle/>
          <a:p>
            <a:r>
              <a:rPr lang="ro-RO" dirty="0" smtClean="0"/>
              <a:t>Bullying is for losers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7650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THE BULLYING HURTS</a:t>
            </a:r>
            <a:endParaRPr lang="ro-R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8279" y="310286"/>
            <a:ext cx="5181600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https://schoolsigns4u.co.uk/school-products-sign-shop/anti-bullying-sign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o-RO" dirty="0"/>
              <a:t>Bullying is undesirable among school-age children because it has long-term effects:</a:t>
            </a:r>
          </a:p>
          <a:p>
            <a:r>
              <a:rPr lang="ro-RO" dirty="0"/>
              <a:t>- a real or perceived power imbalance</a:t>
            </a:r>
          </a:p>
          <a:p>
            <a:r>
              <a:rPr lang="ro-RO" dirty="0"/>
              <a:t> -the behavior is repeated or has the potential to be repeated over time</a:t>
            </a:r>
          </a:p>
          <a:p>
            <a:r>
              <a:rPr lang="ro-RO" dirty="0"/>
              <a:t> -both children who are harassed and who harass others can have serious and lasting problems.</a:t>
            </a:r>
          </a:p>
          <a:p>
            <a:r>
              <a:rPr lang="ro-RO" dirty="0"/>
              <a:t>Research suggests that bullying in adolescence and childhood may have more serious long-term effects on young people's mental health than being abused as a child.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39" y="597528"/>
            <a:ext cx="2257708" cy="218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7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rgbClr val="202124"/>
                </a:solidFill>
                <a:latin typeface="Google Sans"/>
              </a:rPr>
              <a:t>The causes of bullying</a:t>
            </a:r>
            <a:r>
              <a:rPr lang="ro-RO" sz="1050" dirty="0">
                <a:solidFill>
                  <a:schemeClr val="tx1"/>
                </a:solidFill>
              </a:rPr>
              <a:t> 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Bullying </a:t>
            </a:r>
            <a:r>
              <a:rPr lang="ro-RO" dirty="0" smtClean="0"/>
              <a:t>has many faces is related to physical appearance, social status  or racial.</a:t>
            </a:r>
          </a:p>
          <a:p>
            <a:pPr marL="0" indent="0">
              <a:buNone/>
            </a:pPr>
            <a:r>
              <a:rPr lang="ro-RO" dirty="0" smtClean="0"/>
              <a:t>Bullying can be about:</a:t>
            </a:r>
          </a:p>
          <a:p>
            <a:r>
              <a:rPr lang="ro-RO" dirty="0" smtClean="0"/>
              <a:t> what is different about one's identity,</a:t>
            </a:r>
          </a:p>
          <a:p>
            <a:r>
              <a:rPr lang="ro-RO" dirty="0" smtClean="0"/>
              <a:t>  </a:t>
            </a:r>
            <a:r>
              <a:rPr lang="ro-RO" dirty="0"/>
              <a:t>your </a:t>
            </a:r>
            <a:r>
              <a:rPr lang="ro-RO" dirty="0" smtClean="0"/>
              <a:t>religion,</a:t>
            </a:r>
          </a:p>
          <a:p>
            <a:r>
              <a:rPr lang="ro-RO" dirty="0" smtClean="0"/>
              <a:t> culture,</a:t>
            </a:r>
          </a:p>
          <a:p>
            <a:r>
              <a:rPr lang="ro-RO" dirty="0" smtClean="0"/>
              <a:t>ethnic origin, </a:t>
            </a:r>
          </a:p>
          <a:p>
            <a:r>
              <a:rPr lang="ro-RO" dirty="0" smtClean="0"/>
              <a:t>your </a:t>
            </a:r>
            <a:r>
              <a:rPr lang="ro-RO" dirty="0"/>
              <a:t>needs or disabilities</a:t>
            </a:r>
          </a:p>
          <a:p>
            <a:r>
              <a:rPr lang="ro-RO" dirty="0" smtClean="0"/>
              <a:t> </a:t>
            </a:r>
            <a:r>
              <a:rPr lang="ro-RO" dirty="0"/>
              <a:t>how you </a:t>
            </a:r>
            <a:r>
              <a:rPr lang="ro-RO" dirty="0" smtClean="0"/>
              <a:t>behave </a:t>
            </a:r>
            <a:r>
              <a:rPr lang="ro-RO" dirty="0"/>
              <a:t>etc.</a:t>
            </a:r>
          </a:p>
          <a:p>
            <a:endParaRPr lang="ro-RO" dirty="0" smtClean="0"/>
          </a:p>
          <a:p>
            <a:endParaRPr lang="ro-R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6000" dirty="0" smtClean="0">
                <a:solidFill>
                  <a:srgbClr val="00B0F0"/>
                </a:solidFill>
              </a:rPr>
              <a:t>!!!</a:t>
            </a:r>
            <a:r>
              <a:rPr lang="ro-RO" sz="2000" dirty="0" smtClean="0">
                <a:solidFill>
                  <a:srgbClr val="FF0000"/>
                </a:solidFill>
              </a:rPr>
              <a:t>Please </a:t>
            </a:r>
            <a:r>
              <a:rPr lang="ro-RO" sz="2000" dirty="0">
                <a:solidFill>
                  <a:srgbClr val="FF0000"/>
                </a:solidFill>
              </a:rPr>
              <a:t>give me an example of harassment for every cause of </a:t>
            </a:r>
            <a:r>
              <a:rPr lang="ro-RO" sz="2000" dirty="0" smtClean="0">
                <a:solidFill>
                  <a:srgbClr val="FF0000"/>
                </a:solidFill>
              </a:rPr>
              <a:t>bullying!!!</a:t>
            </a:r>
            <a:endParaRPr lang="ro-RO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7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1972703"/>
            <a:ext cx="4342893" cy="576262"/>
          </a:xfrm>
        </p:spPr>
        <p:txBody>
          <a:bodyPr/>
          <a:lstStyle/>
          <a:p>
            <a:r>
              <a:rPr lang="ro-RO" dirty="0" smtClean="0">
                <a:solidFill>
                  <a:srgbClr val="202124"/>
                </a:solidFill>
                <a:latin typeface="Google Sans"/>
              </a:rPr>
              <a:t>Bad </a:t>
            </a:r>
            <a:r>
              <a:rPr lang="ro-RO" dirty="0">
                <a:solidFill>
                  <a:srgbClr val="202124"/>
                </a:solidFill>
                <a:latin typeface="Google Sans"/>
              </a:rPr>
              <a:t>behavior</a:t>
            </a:r>
            <a:endParaRPr lang="ro-R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o-RO" dirty="0"/>
              <a:t>● it is a fight or an argument that happens once</a:t>
            </a:r>
          </a:p>
          <a:p>
            <a:r>
              <a:rPr lang="ro-RO" dirty="0"/>
              <a:t>● if a bad joke is made once</a:t>
            </a:r>
          </a:p>
          <a:p>
            <a:r>
              <a:rPr lang="ro-RO" dirty="0"/>
              <a:t>● it is a problem in a friendship</a:t>
            </a:r>
          </a:p>
          <a:p>
            <a:r>
              <a:rPr lang="ro-RO" dirty="0"/>
              <a:t>● someone doesn't want to be your friend.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66957" y="1969475"/>
            <a:ext cx="4338673" cy="576262"/>
          </a:xfrm>
        </p:spPr>
        <p:txBody>
          <a:bodyPr/>
          <a:lstStyle/>
          <a:p>
            <a:r>
              <a:rPr lang="ro-RO" dirty="0">
                <a:solidFill>
                  <a:srgbClr val="202124"/>
                </a:solidFill>
                <a:latin typeface="Google Sans"/>
              </a:rPr>
              <a:t>Bullying</a:t>
            </a:r>
            <a:endParaRPr lang="ro-RO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o-RO" dirty="0"/>
              <a:t>● someone repeatedly feels offended or humiliated by the same person</a:t>
            </a:r>
          </a:p>
          <a:p>
            <a:r>
              <a:rPr lang="ro-RO" dirty="0"/>
              <a:t>● one or more individuals make fun of someone's identity several times</a:t>
            </a:r>
          </a:p>
          <a:p>
            <a:r>
              <a:rPr lang="ro-RO" dirty="0"/>
              <a:t>● someone feels excluded</a:t>
            </a:r>
          </a:p>
          <a:p>
            <a:r>
              <a:rPr lang="ro-RO" dirty="0"/>
              <a:t>● someone does not feel</a:t>
            </a:r>
          </a:p>
          <a:p>
            <a:r>
              <a:rPr lang="ro-RO" dirty="0"/>
              <a:t>in safety.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592924" y="1115792"/>
            <a:ext cx="6819111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Bullying or bad behavior? How do we make a difference?</a:t>
            </a:r>
            <a:r>
              <a:rPr kumimoji="0" lang="ro-RO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9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1883121"/>
            <a:ext cx="8915399" cy="4128380"/>
          </a:xfrm>
        </p:spPr>
        <p:txBody>
          <a:bodyPr/>
          <a:lstStyle/>
          <a:p>
            <a:r>
              <a:rPr lang="ro-RO" dirty="0" smtClean="0"/>
              <a:t>It </a:t>
            </a:r>
            <a:r>
              <a:rPr lang="ro-RO" dirty="0"/>
              <a:t>is not your fault if you are physically or mentally abused:</a:t>
            </a:r>
          </a:p>
          <a:p>
            <a:r>
              <a:rPr lang="ro-RO" dirty="0"/>
              <a:t>Don't believe the ugly things that are said about you.</a:t>
            </a:r>
          </a:p>
          <a:p>
            <a:r>
              <a:rPr lang="ro-RO" dirty="0"/>
              <a:t> You are a valued person.</a:t>
            </a:r>
          </a:p>
          <a:p>
            <a:r>
              <a:rPr lang="ro-RO" dirty="0"/>
              <a:t> You have the right to be safe.</a:t>
            </a:r>
          </a:p>
          <a:p>
            <a:r>
              <a:rPr lang="ro-RO" dirty="0"/>
              <a:t> You don't have to change the way you look or who you are.</a:t>
            </a:r>
          </a:p>
          <a:p>
            <a:endParaRPr lang="ro-RO" dirty="0" smtClean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652586" y="929205"/>
            <a:ext cx="2475037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ro-RO" sz="1800" smtClean="0">
                <a:solidFill>
                  <a:schemeClr val="tx1"/>
                </a:solidFill>
                <a:latin typeface="Arial" panose="020B0604020202020204" pitchFamily="34" charset="0"/>
              </a:rPr>
              <a:t>Is the bullying 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</a:rPr>
              <a:t>my </a:t>
            </a:r>
            <a:r>
              <a:rPr lang="ro-RO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fault?</a:t>
            </a:r>
            <a:endParaRPr kumimoji="0" 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5-Point Star 1"/>
          <p:cNvSpPr/>
          <p:nvPr/>
        </p:nvSpPr>
        <p:spPr>
          <a:xfrm>
            <a:off x="2163620" y="1792586"/>
            <a:ext cx="488966" cy="4798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5-Point Star 4"/>
          <p:cNvSpPr/>
          <p:nvPr/>
        </p:nvSpPr>
        <p:spPr>
          <a:xfrm>
            <a:off x="2163620" y="2272420"/>
            <a:ext cx="488966" cy="4798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5-Point Star 5"/>
          <p:cNvSpPr/>
          <p:nvPr/>
        </p:nvSpPr>
        <p:spPr>
          <a:xfrm>
            <a:off x="2163620" y="2735060"/>
            <a:ext cx="488966" cy="4798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5-Point Star 6"/>
          <p:cNvSpPr/>
          <p:nvPr/>
        </p:nvSpPr>
        <p:spPr>
          <a:xfrm>
            <a:off x="2181648" y="3197700"/>
            <a:ext cx="488966" cy="4798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5-Point Star 7"/>
          <p:cNvSpPr/>
          <p:nvPr/>
        </p:nvSpPr>
        <p:spPr>
          <a:xfrm>
            <a:off x="2181648" y="3660340"/>
            <a:ext cx="488966" cy="4798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237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Does the </a:t>
            </a:r>
            <a:r>
              <a:rPr lang="ro-RO" dirty="0"/>
              <a:t>law protects me </a:t>
            </a:r>
            <a:r>
              <a:rPr lang="ro-RO"/>
              <a:t>from </a:t>
            </a:r>
            <a:r>
              <a:rPr lang="ro-RO" smtClean="0"/>
              <a:t>bullying?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If you are assaulted at school, on the street, in a group of friends or on the internet, the first line of defense is the anti-aggression law of your state. All states have anti-aggression laws. These laws often have the strongest protections for students and can help stop the aggression immediately.</a:t>
            </a:r>
          </a:p>
          <a:p>
            <a:r>
              <a:rPr lang="ro-RO" dirty="0"/>
              <a:t>Laws can vary greatly from country to country. You can search your state's anti-aggression law through its state education department.</a:t>
            </a:r>
          </a:p>
        </p:txBody>
      </p:sp>
    </p:spTree>
    <p:extLst>
      <p:ext uri="{BB962C8B-B14F-4D97-AF65-F5344CB8AC3E}">
        <p14:creationId xmlns:p14="http://schemas.microsoft.com/office/powerpoint/2010/main" val="247731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683945" y="73564"/>
            <a:ext cx="4626320" cy="1033272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I'm a victim of bullying! </a:t>
            </a:r>
          </a:p>
          <a:p>
            <a:pPr algn="ctr"/>
            <a:r>
              <a:rPr lang="ro-RO" dirty="0" smtClean="0"/>
              <a:t>How do I defend myself?</a:t>
            </a:r>
            <a:endParaRPr lang="ro-RO" dirty="0"/>
          </a:p>
        </p:txBody>
      </p:sp>
      <p:sp>
        <p:nvSpPr>
          <p:cNvPr id="3" name="Oval 2"/>
          <p:cNvSpPr/>
          <p:nvPr/>
        </p:nvSpPr>
        <p:spPr>
          <a:xfrm>
            <a:off x="6588137" y="139769"/>
            <a:ext cx="5354895" cy="99690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Steps to follow to make a complaint</a:t>
            </a:r>
            <a:endParaRPr lang="ro-RO" dirty="0"/>
          </a:p>
        </p:txBody>
      </p:sp>
      <p:sp>
        <p:nvSpPr>
          <p:cNvPr id="4" name="Lightning Bolt 3"/>
          <p:cNvSpPr/>
          <p:nvPr/>
        </p:nvSpPr>
        <p:spPr>
          <a:xfrm rot="5030407" flipV="1">
            <a:off x="8969444" y="1130607"/>
            <a:ext cx="1331357" cy="1176760"/>
          </a:xfrm>
          <a:prstGeom prst="lightningBol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919678" flipV="1">
            <a:off x="7541792" y="1323425"/>
            <a:ext cx="1676298" cy="12077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564802" flipV="1">
            <a:off x="5952096" y="1146435"/>
            <a:ext cx="2240487" cy="169026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683945" y="1019126"/>
            <a:ext cx="3947311" cy="16901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Tell someone you trust</a:t>
            </a:r>
          </a:p>
          <a:p>
            <a:pPr algn="ctr"/>
            <a:r>
              <a:rPr lang="ro-RO" dirty="0" smtClean="0"/>
              <a:t>Report to the authorities</a:t>
            </a:r>
          </a:p>
          <a:p>
            <a:pPr algn="ctr"/>
            <a:r>
              <a:rPr lang="ro-RO" dirty="0" smtClean="0"/>
              <a:t>Ask for specialized help   </a:t>
            </a:r>
            <a:endParaRPr lang="ro-RO" dirty="0"/>
          </a:p>
        </p:txBody>
      </p:sp>
      <p:sp>
        <p:nvSpPr>
          <p:cNvPr id="10" name="Rounded Rectangle 9"/>
          <p:cNvSpPr/>
          <p:nvPr/>
        </p:nvSpPr>
        <p:spPr>
          <a:xfrm>
            <a:off x="-360165" y="7831759"/>
            <a:ext cx="4445252" cy="234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i="1" dirty="0" smtClean="0">
                <a:solidFill>
                  <a:srgbClr val="00B0F0"/>
                </a:solidFill>
              </a:rPr>
              <a:t>Here are some things to think about before you file a complaint</a:t>
            </a:r>
          </a:p>
          <a:p>
            <a:pPr algn="ctr"/>
            <a:r>
              <a:rPr lang="ro-RO" dirty="0" smtClean="0"/>
              <a:t>● Be sure of the facts - write down what happened.</a:t>
            </a:r>
          </a:p>
          <a:p>
            <a:pPr algn="ctr"/>
            <a:r>
              <a:rPr lang="ro-RO" dirty="0" smtClean="0"/>
              <a:t>● Think if anyone has seen it before</a:t>
            </a:r>
          </a:p>
          <a:p>
            <a:pPr algn="ctr"/>
            <a:r>
              <a:rPr lang="ro-RO" dirty="0" smtClean="0"/>
              <a:t>when it happened?</a:t>
            </a:r>
          </a:p>
          <a:p>
            <a:pPr algn="ctr"/>
            <a:r>
              <a:rPr lang="ro-RO" dirty="0" smtClean="0"/>
              <a:t>● Keep evidence - this can help you show others what happened.</a:t>
            </a:r>
            <a:endParaRPr lang="ro-RO" dirty="0"/>
          </a:p>
        </p:txBody>
      </p:sp>
      <p:sp>
        <p:nvSpPr>
          <p:cNvPr id="11" name="Rectangle 10"/>
          <p:cNvSpPr/>
          <p:nvPr/>
        </p:nvSpPr>
        <p:spPr>
          <a:xfrm>
            <a:off x="7667005" y="2955444"/>
            <a:ext cx="1852812" cy="213879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You could tell to a teacher, school counselor or principal</a:t>
            </a:r>
          </a:p>
          <a:p>
            <a:pPr algn="ctr"/>
            <a:r>
              <a:rPr lang="ro-RO" dirty="0" smtClean="0"/>
              <a:t>school.</a:t>
            </a:r>
            <a:endParaRPr lang="ro-RO" dirty="0"/>
          </a:p>
        </p:txBody>
      </p:sp>
      <p:sp>
        <p:nvSpPr>
          <p:cNvPr id="16" name="Rectangle 15"/>
          <p:cNvSpPr/>
          <p:nvPr/>
        </p:nvSpPr>
        <p:spPr>
          <a:xfrm>
            <a:off x="1207534" y="2779413"/>
            <a:ext cx="6165410" cy="361233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Write on paper what happened. Has anyone else seen it</a:t>
            </a:r>
          </a:p>
          <a:p>
            <a:pPr algn="ctr"/>
            <a:r>
              <a:rPr lang="ro-RO" dirty="0" smtClean="0"/>
              <a:t>when it happened?</a:t>
            </a:r>
          </a:p>
          <a:p>
            <a:pPr algn="ctr"/>
            <a:r>
              <a:rPr lang="ro-RO" dirty="0" smtClean="0"/>
              <a:t> Write down how often it happens, where and when.</a:t>
            </a:r>
          </a:p>
          <a:p>
            <a:pPr algn="ctr"/>
            <a:r>
              <a:rPr lang="ro-RO" dirty="0" smtClean="0"/>
              <a:t>Keep samples You could:</a:t>
            </a:r>
          </a:p>
          <a:p>
            <a:pPr algn="ctr"/>
            <a:r>
              <a:rPr lang="ro-RO" dirty="0" smtClean="0"/>
              <a:t>● take pictures of what was damaged</a:t>
            </a:r>
          </a:p>
          <a:p>
            <a:pPr algn="ctr"/>
            <a:r>
              <a:rPr lang="ro-RO" dirty="0" smtClean="0"/>
              <a:t>● save online messages or sms messages that are bad or abusive</a:t>
            </a:r>
          </a:p>
          <a:p>
            <a:pPr algn="ctr"/>
            <a:r>
              <a:rPr lang="ro-RO" dirty="0" smtClean="0"/>
              <a:t>● take photos of your injuries if you have been physically injured.</a:t>
            </a:r>
          </a:p>
          <a:p>
            <a:pPr algn="ctr"/>
            <a:r>
              <a:rPr lang="ro-RO" dirty="0" smtClean="0"/>
              <a:t>When you keep the evidence,</a:t>
            </a:r>
          </a:p>
          <a:p>
            <a:pPr algn="ctr"/>
            <a:r>
              <a:rPr lang="ro-RO" dirty="0" smtClean="0"/>
              <a:t>● you can report online bullying on social media pages, where it happens.</a:t>
            </a:r>
            <a:endParaRPr lang="ro-RO" dirty="0"/>
          </a:p>
        </p:txBody>
      </p:sp>
      <p:sp>
        <p:nvSpPr>
          <p:cNvPr id="18" name="Rectangle 17"/>
          <p:cNvSpPr/>
          <p:nvPr/>
        </p:nvSpPr>
        <p:spPr>
          <a:xfrm>
            <a:off x="9711803" y="2322212"/>
            <a:ext cx="2129154" cy="139876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Anti-bullying charities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0580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1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909" y="0"/>
            <a:ext cx="8911687" cy="498519"/>
          </a:xfrm>
        </p:spPr>
        <p:txBody>
          <a:bodyPr>
            <a:normAutofit fontScale="90000"/>
          </a:bodyPr>
          <a:lstStyle/>
          <a:p>
            <a:r>
              <a:rPr lang="ro-RO" dirty="0"/>
              <a:t>European legislation on bullying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2060056" y="579421"/>
            <a:ext cx="8977405" cy="32320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o-RO" dirty="0" smtClean="0">
              <a:solidFill>
                <a:srgbClr val="C00000"/>
              </a:solidFill>
            </a:endParaRPr>
          </a:p>
          <a:p>
            <a:pPr algn="just"/>
            <a:r>
              <a:rPr lang="ro-RO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Council of Europe promotes and protects the rights of more than 150 million children in Europe based on international documents. </a:t>
            </a:r>
          </a:p>
          <a:p>
            <a:pPr algn="just"/>
            <a:r>
              <a:rPr lang="ro-RO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violence and harassment is one of the Council of Europe's strategic priorities. Preventing aggression begins by educating children about the harmful effects of aggression</a:t>
            </a:r>
          </a:p>
          <a:p>
            <a:pPr algn="just"/>
            <a:r>
              <a:rPr lang="ro-RO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Council of Europe therefore promotes democratic citizenship education programs to combat aggression and violence in schools.</a:t>
            </a:r>
          </a:p>
          <a:p>
            <a:pPr algn="just"/>
            <a:r>
              <a:rPr lang="ro-RO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education programs for citizenship and human rights are based on the principles of international documents on the rights of the child.</a:t>
            </a:r>
          </a:p>
          <a:p>
            <a:pPr algn="just"/>
            <a:r>
              <a:rPr lang="ro-RO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Directorate for Democratic Citizenship and Participation, which works with the Council of Europe to combat aggression, has created a multitude of tools that can be used in the fight against aggression. These include child-friendly materials and educational materials for education professionals that can be used in schools, such as the Compassionate Handbook on Human Rights Education for Children.</a:t>
            </a:r>
          </a:p>
          <a:p>
            <a:pPr algn="just"/>
            <a:endParaRPr lang="ro-RO" dirty="0" smtClean="0">
              <a:solidFill>
                <a:srgbClr val="C00000"/>
              </a:solidFill>
            </a:endParaRPr>
          </a:p>
          <a:p>
            <a:pPr algn="ctr"/>
            <a:endParaRPr lang="ro-RO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37302851"/>
              </p:ext>
            </p:extLst>
          </p:nvPr>
        </p:nvGraphicFramePr>
        <p:xfrm>
          <a:off x="2312657" y="3892411"/>
          <a:ext cx="8128000" cy="2798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45664" y="6201624"/>
            <a:ext cx="4123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200" dirty="0" smtClean="0">
                <a:solidFill>
                  <a:srgbClr val="0070C0"/>
                </a:solidFill>
              </a:rPr>
              <a:t>THE INTERNATIONAL DOCUMENTS OF CHILDREN RIGHTS</a:t>
            </a:r>
            <a:endParaRPr lang="ro-RO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6973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1924</TotalTime>
  <Words>782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Google Sans</vt:lpstr>
      <vt:lpstr>Times New Roman</vt:lpstr>
      <vt:lpstr>Wingdings 3</vt:lpstr>
      <vt:lpstr>Wisp</vt:lpstr>
      <vt:lpstr> The bullying a barrier to children's rights</vt:lpstr>
      <vt:lpstr>THE BULLYING HURTS</vt:lpstr>
      <vt:lpstr>The causes of bullying </vt:lpstr>
      <vt:lpstr>Bullying or bad behavior? How do we make a difference? </vt:lpstr>
      <vt:lpstr>Is the bullying  my fault?</vt:lpstr>
      <vt:lpstr>Does the law protects me from bullying?</vt:lpstr>
      <vt:lpstr>PowerPoint Presentation</vt:lpstr>
      <vt:lpstr>PowerPoint Presentation</vt:lpstr>
      <vt:lpstr>European legislation on bullying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VANCICA LIVIU ADRIAN</dc:creator>
  <cp:lastModifiedBy>VANCICA LIVIU ADRIAN</cp:lastModifiedBy>
  <cp:revision>36</cp:revision>
  <dcterms:created xsi:type="dcterms:W3CDTF">2021-03-12T10:48:41Z</dcterms:created>
  <dcterms:modified xsi:type="dcterms:W3CDTF">2021-03-14T20:33:56Z</dcterms:modified>
</cp:coreProperties>
</file>