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3" d="100"/>
          <a:sy n="83" d="100"/>
        </p:scale>
        <p:origin x="2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BAE01B-1855-4184-91D2-3F5AC4DDF4D8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C65A68-1459-4947-8F51-7C592871A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477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1044de599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1044de599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11c91c618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11c91c618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11c91c6180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11c91c6180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0f8adbb36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0f8adbb36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FCE71-3113-4011-8B78-770DEBA10F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132E2-51EB-4972-8F0B-BC0981A2B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D7427-CD93-4134-9A92-EF3410A4E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7E317-DD1B-47B7-AB50-16C4742DC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0B1AD-AA68-4ED3-8131-8B48E1DC9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14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E9ADD-7727-43AE-A662-B1846229B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5EEA82-8BDC-4C5F-A172-2BB0ECD97D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45B69-A2A6-4CC4-8621-4E564356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58E07-4497-452C-AEE7-7A6455DC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773C-6751-413D-BA83-5C87DF1C1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285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437698-D2CF-46D0-A726-0D09160C0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7304FD-A180-41A3-9779-E9BF63AAC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19155-EC9E-46D8-AC08-6F010E17D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A8840-A953-4314-9298-086E0D4CA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7136A-F59D-4FDD-922D-4A1DEB704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458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l" smtClean="0"/>
              <a:pPr/>
              <a:t>‹#›</a:t>
            </a:fld>
            <a:endParaRPr lang="el"/>
          </a:p>
        </p:txBody>
      </p:sp>
    </p:spTree>
    <p:extLst>
      <p:ext uri="{BB962C8B-B14F-4D97-AF65-F5344CB8AC3E}">
        <p14:creationId xmlns:p14="http://schemas.microsoft.com/office/powerpoint/2010/main" val="9650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A3CA7-9F19-4A83-A141-19CABFD50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5DF1B-C532-4A5B-8FE0-D1FD87786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E3249-A350-4841-9472-8EBAD321E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CDF32-C75D-48B6-9FD2-923CDC174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9BEE3-7427-439B-9855-440455E22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41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8E256-9A62-4ED1-B9F8-6235FD090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FE952-B8E4-49C0-AE46-1ACF4F312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2638C-B532-4248-BE8D-212FF9ECB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8281B-AFFA-4E51-A788-7A01339E1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BD672-1E27-46E2-95A2-B83610B7B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14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D3245-89CA-42EB-AEA1-4A4F82D0B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03ABC-0324-45C0-BE53-342D987ED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87BA79-49C8-4576-BAD8-36CF3A96FE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EBCAE8-F390-4165-972B-E44092567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E9271F-8E65-47A3-82FD-511AD0AB3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86ABD-13D7-44BE-BA7D-744DF92F2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13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D940D-30BD-4731-9517-DB6508BB0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0ECFDF-5F99-429B-8428-BEB108707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CB46E9-CF0D-4E9D-8A7D-2CB04C92BC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18B40-5E47-47DB-8408-26E5C64FEC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111172-F50E-4966-818F-851D822514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7526E7-630E-4E73-8E78-392EBD0B3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B7FD54-FBF7-4EF2-A37F-9A52A2298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BE1621-6B39-4105-8D58-94CEA1C5E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82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E4F07-E0B4-4540-9731-A4A5EEAA7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F3D062-116C-4301-A6FD-91039AAD9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E99EC1-221C-4E7F-BE92-9BF427D1E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8B42C9-3DA7-4052-8A7A-9DC244F8C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92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53A0DC-4BD8-4E21-83F1-76B21898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94EA5C-0725-4D35-90DF-49EA0F27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7CBF1-B1F2-4209-9A40-994583BF5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05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0480-C843-41AE-80CF-90BA1DFF4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EF808-D7C6-498E-8CBD-02C9324A6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8169CA-BA61-41B3-AA32-1A84A9F4C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878AC-8DFA-4445-B01D-B8FC36519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02FD2-2CD7-4CE8-BAA8-3F199B389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048AC3-E50E-4E23-85CD-F861C84A9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37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5267-C599-4F31-A8BA-90B03AACE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52E4D9-482E-41C4-A50B-F8B7859F2C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8EDEFF-1006-45FC-A18A-E93A7E91C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5A3511-208A-4ECA-8468-9B6D1B882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2E7EC-C74E-4317-992C-759CA91BF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71E19-7A72-400B-8365-87B7C0F5F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40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59EC3C-60CF-48AF-9769-3F11B233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0548C-47ED-4A6A-A422-5FFE73640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ADD24-0B42-4AC3-87CE-0BB1053FA1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0C2AD-1BF6-4FDC-8C3B-057675EC388C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FF38B-FA92-4F44-BEFB-72C7E5307A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18ECE-9908-4B7F-B1FC-351411A4B4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1A06A-B1DB-4251-AB77-8BBC328D7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91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tionary.org/w/index.php?title=%E1%BD%80%CF%81%CF%87%CE%AE%CF%83%CF%84%CF%81%CE%B1&amp;action=edit&amp;redlink=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el" sz="8266"/>
              <a:t>The Orchestra </a:t>
            </a:r>
            <a:endParaRPr sz="8266"/>
          </a:p>
          <a:p>
            <a:pPr>
              <a:spcBef>
                <a:spcPts val="0"/>
              </a:spcBef>
            </a:pPr>
            <a:r>
              <a:rPr lang="el" sz="8266"/>
              <a:t>for… beginners </a:t>
            </a:r>
            <a:endParaRPr sz="8266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88568" y="3729567"/>
            <a:ext cx="3511505" cy="293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ctrTitle"/>
          </p:nvPr>
        </p:nvSpPr>
        <p:spPr>
          <a:xfrm>
            <a:off x="314011" y="992767"/>
            <a:ext cx="11360800" cy="273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el"/>
              <a:t>PART I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l" sz="3200" b="1">
                <a:solidFill>
                  <a:schemeClr val="dk1"/>
                </a:solidFill>
              </a:rPr>
              <a:t>Topic: Evolution of the Orchestra</a:t>
            </a:r>
            <a:endParaRPr sz="3200" b="1">
              <a:solidFill>
                <a:schemeClr val="dk1"/>
              </a:solidFill>
            </a:endParaRPr>
          </a:p>
          <a:p>
            <a:pPr>
              <a:spcBef>
                <a:spcPts val="0"/>
              </a:spcBef>
            </a:pPr>
            <a:r>
              <a:rPr lang="el" sz="3200">
                <a:solidFill>
                  <a:schemeClr val="dk1"/>
                </a:solidFill>
              </a:rPr>
              <a:t>Worksheet I</a:t>
            </a:r>
            <a:endParaRPr sz="3200">
              <a:solidFill>
                <a:schemeClr val="dk1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0" y="610734"/>
            <a:ext cx="12192000" cy="1251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l" sz="6533">
                <a:solidFill>
                  <a:schemeClr val="dk1"/>
                </a:solidFill>
              </a:rPr>
              <a:t>The Orchestra for… beginners</a:t>
            </a:r>
            <a:endParaRPr sz="133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subTitle" idx="1"/>
          </p:nvPr>
        </p:nvSpPr>
        <p:spPr>
          <a:xfrm>
            <a:off x="777167" y="408133"/>
            <a:ext cx="11360800" cy="105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el">
                <a:solidFill>
                  <a:schemeClr val="dk1"/>
                </a:solidFill>
              </a:rPr>
              <a:t>A mind map about the orchestra… 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27833" y="1636767"/>
            <a:ext cx="6832368" cy="486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subTitle" idx="1"/>
          </p:nvPr>
        </p:nvSpPr>
        <p:spPr>
          <a:xfrm>
            <a:off x="590533" y="466467"/>
            <a:ext cx="11360800" cy="105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el">
                <a:solidFill>
                  <a:schemeClr val="dk1"/>
                </a:solidFill>
              </a:rPr>
              <a:t>Musicians, Musical Instruments, Conductor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1284" y="1905001"/>
            <a:ext cx="11049435" cy="48830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94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buSzPts val="990"/>
            </a:pPr>
            <a:r>
              <a:rPr lang="el" sz="4160" b="1"/>
              <a:t>The first encounter with the term</a:t>
            </a:r>
            <a:endParaRPr sz="4160" b="1"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27467" y="1536567"/>
            <a:ext cx="7413200" cy="517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 algn="just">
              <a:buNone/>
            </a:pPr>
            <a:r>
              <a:rPr lang="el" sz="2821">
                <a:solidFill>
                  <a:schemeClr val="dk1"/>
                </a:solidFill>
              </a:rPr>
              <a:t>In Ancient Greece the term "orchestra" ["</a:t>
            </a:r>
            <a:r>
              <a:rPr lang="el" sz="2821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ὀρχήστρα</a:t>
            </a:r>
            <a:r>
              <a:rPr lang="el" sz="2821">
                <a:solidFill>
                  <a:schemeClr val="dk1"/>
                </a:solidFill>
              </a:rPr>
              <a:t>"] referred to the space in front of the stage where the Chorus danced and sang.</a:t>
            </a:r>
            <a:r>
              <a:rPr lang="el" sz="2821">
                <a:solidFill>
                  <a:srgbClr val="FF1616"/>
                </a:solidFill>
              </a:rPr>
              <a:t> </a:t>
            </a:r>
            <a:r>
              <a:rPr lang="el" sz="2821">
                <a:solidFill>
                  <a:schemeClr val="dk1"/>
                </a:solidFill>
              </a:rPr>
              <a:t>This is where we first meet the idea of an orchestra.</a:t>
            </a:r>
            <a:r>
              <a:rPr lang="el" sz="2821">
                <a:solidFill>
                  <a:srgbClr val="FF1616"/>
                </a:solidFill>
              </a:rPr>
              <a:t> </a:t>
            </a:r>
            <a:r>
              <a:rPr lang="el" sz="2821">
                <a:solidFill>
                  <a:schemeClr val="dk1"/>
                </a:solidFill>
              </a:rPr>
              <a:t>We are in an auditorium and that means one of only two things. Either it is time for the Olympics or we are watching a play. Theatre was one of the most venerated traditions for the Greeks. They absolutely loved it. Since the chorus sang much of the plot, music was an integral part of theatre.</a:t>
            </a:r>
            <a:endParaRPr sz="2821">
              <a:solidFill>
                <a:schemeClr val="dk1"/>
              </a:solidFill>
            </a:endParaRPr>
          </a:p>
          <a:p>
            <a:pPr marL="0" indent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el" sz="1467">
                <a:solidFill>
                  <a:schemeClr val="dk1"/>
                </a:solidFill>
              </a:rPr>
              <a:t> </a:t>
            </a:r>
            <a:endParaRPr sz="2821">
              <a:solidFill>
                <a:schemeClr val="dk1"/>
              </a:solidFill>
            </a:endParaRPr>
          </a:p>
        </p:txBody>
      </p:sp>
      <p:pic>
        <p:nvPicPr>
          <p:cNvPr id="81" name="Google Shape;8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45000" y="1688200"/>
            <a:ext cx="4190467" cy="358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Widescreen</PresentationFormat>
  <Paragraphs>11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The Orchestra  for… beginners </vt:lpstr>
      <vt:lpstr>PART I</vt:lpstr>
      <vt:lpstr>PowerPoint Presentation</vt:lpstr>
      <vt:lpstr>PowerPoint Presentation</vt:lpstr>
      <vt:lpstr>The first encounter with the term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Orchestra  for… beginners </dc:title>
  <dc:creator>Cleopatra Kalogerakou</dc:creator>
  <cp:lastModifiedBy>Cleopatra Kalogerakou</cp:lastModifiedBy>
  <cp:revision>1</cp:revision>
  <dcterms:created xsi:type="dcterms:W3CDTF">2022-02-13T20:33:58Z</dcterms:created>
  <dcterms:modified xsi:type="dcterms:W3CDTF">2022-02-13T20:34:38Z</dcterms:modified>
</cp:coreProperties>
</file>