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90" r:id="rId3"/>
    <p:sldId id="291" r:id="rId4"/>
    <p:sldId id="292" r:id="rId5"/>
    <p:sldId id="293"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426"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10e08046b32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10e08046b32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10e08046b32_0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10e08046b32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g10f8adbb367_0_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4" name="Google Shape;284;g10f8adbb367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g10f8adbb367_1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0" name="Google Shape;290;g10f8adbb367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Space_exploration" TargetMode="External"/><Relationship Id="rId13" Type="http://schemas.openxmlformats.org/officeDocument/2006/relationships/hyperlink" Target="https://en.wikipedia.org/wiki/Sea_level_rise" TargetMode="External"/><Relationship Id="rId3" Type="http://schemas.openxmlformats.org/officeDocument/2006/relationships/hyperlink" Target="https://en.wikipedia.org/wiki/Spanish_flu" TargetMode="External"/><Relationship Id="rId7" Type="http://schemas.openxmlformats.org/officeDocument/2006/relationships/hyperlink" Target="https://en.wikipedia.org/wiki/Nuclear_power" TargetMode="External"/><Relationship Id="rId12" Type="http://schemas.openxmlformats.org/officeDocument/2006/relationships/hyperlink" Target="https://en.wikipedia.org/wiki/World_population" TargetMode="External"/><Relationship Id="rId17" Type="http://schemas.openxmlformats.org/officeDocument/2006/relationships/hyperlink" Target="https://en.wikipedia.org/wiki/Attribution_of_recent_climate_change" TargetMode="External"/><Relationship Id="rId2" Type="http://schemas.openxmlformats.org/officeDocument/2006/relationships/notesSlide" Target="../notesSlides/notesSlide3.xml"/><Relationship Id="rId16" Type="http://schemas.openxmlformats.org/officeDocument/2006/relationships/hyperlink" Target="https://en.wikipedia.org/wiki/Holocene_extinction" TargetMode="External"/><Relationship Id="rId1" Type="http://schemas.openxmlformats.org/officeDocument/2006/relationships/slideLayout" Target="../slideLayouts/slideLayout3.xml"/><Relationship Id="rId6" Type="http://schemas.openxmlformats.org/officeDocument/2006/relationships/hyperlink" Target="https://en.wikipedia.org/wiki/Nuclear_weapon" TargetMode="External"/><Relationship Id="rId11" Type="http://schemas.openxmlformats.org/officeDocument/2006/relationships/hyperlink" Target="https://en.wikipedia.org/wiki/Cold_War" TargetMode="External"/><Relationship Id="rId5" Type="http://schemas.openxmlformats.org/officeDocument/2006/relationships/hyperlink" Target="https://en.wikipedia.org/wiki/World_War_II" TargetMode="External"/><Relationship Id="rId15" Type="http://schemas.openxmlformats.org/officeDocument/2006/relationships/hyperlink" Target="https://en.wikipedia.org/wiki/Deforestation" TargetMode="External"/><Relationship Id="rId10" Type="http://schemas.openxmlformats.org/officeDocument/2006/relationships/hyperlink" Target="https://en.wikipedia.org/wiki/Decolonization" TargetMode="External"/><Relationship Id="rId4" Type="http://schemas.openxmlformats.org/officeDocument/2006/relationships/hyperlink" Target="https://en.wikipedia.org/wiki/World_War_I" TargetMode="External"/><Relationship Id="rId9" Type="http://schemas.openxmlformats.org/officeDocument/2006/relationships/hyperlink" Target="https://en.wikipedia.org/wiki/Nationalism" TargetMode="External"/><Relationship Id="rId14" Type="http://schemas.openxmlformats.org/officeDocument/2006/relationships/hyperlink" Target="https://en.wikipedia.org/wiki/Ecological_collapse"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l" sz="6200"/>
              <a:t>The Orchestra </a:t>
            </a:r>
            <a:endParaRPr sz="6200"/>
          </a:p>
          <a:p>
            <a:pPr marL="0" lvl="0" indent="0" algn="ctr" rtl="0">
              <a:spcBef>
                <a:spcPts val="0"/>
              </a:spcBef>
              <a:spcAft>
                <a:spcPts val="0"/>
              </a:spcAft>
              <a:buNone/>
            </a:pPr>
            <a:r>
              <a:rPr lang="el" sz="6200"/>
              <a:t>for… beginners </a:t>
            </a:r>
            <a:endParaRPr sz="6200"/>
          </a:p>
        </p:txBody>
      </p:sp>
      <p:pic>
        <p:nvPicPr>
          <p:cNvPr id="55" name="Google Shape;55;p13"/>
          <p:cNvPicPr preferRelativeResize="0"/>
          <p:nvPr/>
        </p:nvPicPr>
        <p:blipFill>
          <a:blip r:embed="rId3">
            <a:alphaModFix/>
          </a:blip>
          <a:stretch>
            <a:fillRect/>
          </a:stretch>
        </p:blipFill>
        <p:spPr>
          <a:xfrm>
            <a:off x="3441425" y="2797175"/>
            <a:ext cx="2633629" cy="2202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7"/>
          <p:cNvSpPr txBox="1">
            <a:spLocks noGrp="1"/>
          </p:cNvSpPr>
          <p:nvPr>
            <p:ph type="title"/>
          </p:nvPr>
        </p:nvSpPr>
        <p:spPr>
          <a:xfrm>
            <a:off x="311700" y="3051750"/>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l" b="1"/>
              <a:t>Topic: The orchestra of the 20th century</a:t>
            </a:r>
            <a:endParaRPr b="1"/>
          </a:p>
          <a:p>
            <a:pPr marL="0" lvl="0" indent="0" algn="ctr" rtl="0">
              <a:spcBef>
                <a:spcPts val="0"/>
              </a:spcBef>
              <a:spcAft>
                <a:spcPts val="0"/>
              </a:spcAft>
              <a:buNone/>
            </a:pPr>
            <a:r>
              <a:rPr lang="el"/>
              <a:t>Worksheet V</a:t>
            </a:r>
            <a:endParaRPr/>
          </a:p>
        </p:txBody>
      </p:sp>
      <p:sp>
        <p:nvSpPr>
          <p:cNvPr id="274" name="Google Shape;274;p47"/>
          <p:cNvSpPr txBox="1">
            <a:spLocks noGrp="1"/>
          </p:cNvSpPr>
          <p:nvPr>
            <p:ph type="body" idx="1"/>
          </p:nvPr>
        </p:nvSpPr>
        <p:spPr>
          <a:xfrm>
            <a:off x="512100" y="1381500"/>
            <a:ext cx="8520600" cy="3416400"/>
          </a:xfrm>
          <a:prstGeom prst="rect">
            <a:avLst/>
          </a:prstGeom>
        </p:spPr>
        <p:txBody>
          <a:bodyPr spcFirstLastPara="1" wrap="square" lIns="91425" tIns="91425" rIns="91425" bIns="91425" anchor="t" anchorCtr="0">
            <a:normAutofit/>
          </a:bodyPr>
          <a:lstStyle/>
          <a:p>
            <a:pPr marL="0" lvl="0" indent="0" algn="ctr" rtl="0">
              <a:lnSpc>
                <a:spcPct val="100000"/>
              </a:lnSpc>
              <a:spcBef>
                <a:spcPts val="0"/>
              </a:spcBef>
              <a:spcAft>
                <a:spcPts val="0"/>
              </a:spcAft>
              <a:buNone/>
            </a:pPr>
            <a:endParaRPr sz="5500">
              <a:solidFill>
                <a:schemeClr val="dk1"/>
              </a:solidFill>
            </a:endParaRPr>
          </a:p>
          <a:p>
            <a:pPr marL="0" lvl="0" indent="0" algn="ctr" rtl="0">
              <a:lnSpc>
                <a:spcPct val="100000"/>
              </a:lnSpc>
              <a:spcBef>
                <a:spcPts val="0"/>
              </a:spcBef>
              <a:spcAft>
                <a:spcPts val="0"/>
              </a:spcAft>
              <a:buClr>
                <a:schemeClr val="dk1"/>
              </a:buClr>
              <a:buSzPts val="1100"/>
              <a:buFont typeface="Arial"/>
              <a:buNone/>
            </a:pPr>
            <a:r>
              <a:rPr lang="el" sz="5500">
                <a:solidFill>
                  <a:schemeClr val="dk1"/>
                </a:solidFill>
              </a:rPr>
              <a:t>PART V</a:t>
            </a:r>
            <a:endParaRPr sz="5500">
              <a:solidFill>
                <a:schemeClr val="dk1"/>
              </a:solidFill>
            </a:endParaRPr>
          </a:p>
          <a:p>
            <a:pPr marL="0" lvl="0" indent="0" algn="l" rtl="0">
              <a:spcBef>
                <a:spcPts val="0"/>
              </a:spcBef>
              <a:spcAft>
                <a:spcPts val="1200"/>
              </a:spcAft>
              <a:buNone/>
            </a:pPr>
            <a:endParaRPr/>
          </a:p>
        </p:txBody>
      </p:sp>
      <p:sp>
        <p:nvSpPr>
          <p:cNvPr id="275" name="Google Shape;275;p47"/>
          <p:cNvSpPr txBox="1"/>
          <p:nvPr/>
        </p:nvSpPr>
        <p:spPr>
          <a:xfrm>
            <a:off x="0" y="458050"/>
            <a:ext cx="9144000" cy="939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l" sz="4900">
                <a:solidFill>
                  <a:schemeClr val="dk1"/>
                </a:solidFill>
              </a:rPr>
              <a:t>The Orchestra for… beginners</a:t>
            </a:r>
            <a:endParaRPr sz="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8"/>
          <p:cNvSpPr txBox="1">
            <a:spLocks noGrp="1"/>
          </p:cNvSpPr>
          <p:nvPr>
            <p:ph type="title"/>
          </p:nvPr>
        </p:nvSpPr>
        <p:spPr>
          <a:xfrm>
            <a:off x="311700" y="1873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l" sz="2120" b="1"/>
              <a:t>Features of the 20th century</a:t>
            </a:r>
            <a:endParaRPr sz="2120" b="1"/>
          </a:p>
        </p:txBody>
      </p:sp>
      <p:sp>
        <p:nvSpPr>
          <p:cNvPr id="281" name="Google Shape;281;p48"/>
          <p:cNvSpPr txBox="1">
            <a:spLocks noGrp="1"/>
          </p:cNvSpPr>
          <p:nvPr>
            <p:ph type="body" idx="1"/>
          </p:nvPr>
        </p:nvSpPr>
        <p:spPr>
          <a:xfrm>
            <a:off x="263975" y="665775"/>
            <a:ext cx="8520600" cy="45333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chemeClr val="dk1"/>
              </a:buClr>
              <a:buSzPts val="1800"/>
              <a:buChar char="●"/>
            </a:pPr>
            <a:r>
              <a:rPr lang="el">
                <a:solidFill>
                  <a:schemeClr val="dk1"/>
                </a:solidFill>
                <a:highlight>
                  <a:srgbClr val="FFFFFF"/>
                </a:highlight>
              </a:rPr>
              <a:t>The 20th century was dominated by significant events that defined the modern era: </a:t>
            </a:r>
            <a:r>
              <a:rPr lang="el">
                <a:solidFill>
                  <a:schemeClr val="dk1"/>
                </a:solidFill>
                <a:highlight>
                  <a:srgbClr val="FFFFFF"/>
                </a:highlight>
                <a:uFill>
                  <a:noFill/>
                </a:uFill>
                <a:hlinkClick r:id="rId3">
                  <a:extLst>
                    <a:ext uri="{A12FA001-AC4F-418D-AE19-62706E023703}">
                      <ahyp:hlinkClr xmlns:ahyp="http://schemas.microsoft.com/office/drawing/2018/hyperlinkcolor" val="tx"/>
                    </a:ext>
                  </a:extLst>
                </a:hlinkClick>
              </a:rPr>
              <a:t>Spanish flu pandemic</a:t>
            </a:r>
            <a:r>
              <a:rPr lang="el">
                <a:solidFill>
                  <a:schemeClr val="dk1"/>
                </a:solidFill>
                <a:highlight>
                  <a:srgbClr val="FFFFFF"/>
                </a:highlight>
              </a:rPr>
              <a:t>, </a:t>
            </a:r>
            <a:r>
              <a:rPr lang="el">
                <a:solidFill>
                  <a:schemeClr val="dk1"/>
                </a:solidFill>
                <a:highlight>
                  <a:srgbClr val="FFFFFF"/>
                </a:highlight>
                <a:uFill>
                  <a:noFill/>
                </a:uFill>
                <a:hlinkClick r:id="rId4">
                  <a:extLst>
                    <a:ext uri="{A12FA001-AC4F-418D-AE19-62706E023703}">
                      <ahyp:hlinkClr xmlns:ahyp="http://schemas.microsoft.com/office/drawing/2018/hyperlinkcolor" val="tx"/>
                    </a:ext>
                  </a:extLst>
                </a:hlinkClick>
              </a:rPr>
              <a:t>World War I</a:t>
            </a:r>
            <a:r>
              <a:rPr lang="el">
                <a:solidFill>
                  <a:schemeClr val="dk1"/>
                </a:solidFill>
                <a:highlight>
                  <a:srgbClr val="FFFFFF"/>
                </a:highlight>
              </a:rPr>
              <a:t> and </a:t>
            </a:r>
            <a:r>
              <a:rPr lang="el">
                <a:solidFill>
                  <a:schemeClr val="dk1"/>
                </a:solidFill>
                <a:highlight>
                  <a:srgbClr val="FFFFFF"/>
                </a:highlight>
                <a:uFill>
                  <a:noFill/>
                </a:uFill>
                <a:hlinkClick r:id="rId5">
                  <a:extLst>
                    <a:ext uri="{A12FA001-AC4F-418D-AE19-62706E023703}">
                      <ahyp:hlinkClr xmlns:ahyp="http://schemas.microsoft.com/office/drawing/2018/hyperlinkcolor" val="tx"/>
                    </a:ext>
                  </a:extLst>
                </a:hlinkClick>
              </a:rPr>
              <a:t>World War II</a:t>
            </a:r>
            <a:r>
              <a:rPr lang="el">
                <a:solidFill>
                  <a:schemeClr val="dk1"/>
                </a:solidFill>
                <a:highlight>
                  <a:srgbClr val="FFFFFF"/>
                </a:highlight>
              </a:rPr>
              <a:t>, </a:t>
            </a:r>
            <a:r>
              <a:rPr lang="el">
                <a:solidFill>
                  <a:schemeClr val="dk1"/>
                </a:solidFill>
                <a:highlight>
                  <a:srgbClr val="FFFFFF"/>
                </a:highlight>
                <a:uFill>
                  <a:noFill/>
                </a:uFill>
                <a:hlinkClick r:id="rId6">
                  <a:extLst>
                    <a:ext uri="{A12FA001-AC4F-418D-AE19-62706E023703}">
                      <ahyp:hlinkClr xmlns:ahyp="http://schemas.microsoft.com/office/drawing/2018/hyperlinkcolor" val="tx"/>
                    </a:ext>
                  </a:extLst>
                </a:hlinkClick>
              </a:rPr>
              <a:t>nuclear weapons</a:t>
            </a:r>
            <a:r>
              <a:rPr lang="el">
                <a:solidFill>
                  <a:schemeClr val="dk1"/>
                </a:solidFill>
                <a:highlight>
                  <a:srgbClr val="FFFFFF"/>
                </a:highlight>
              </a:rPr>
              <a:t>, </a:t>
            </a:r>
            <a:r>
              <a:rPr lang="el">
                <a:solidFill>
                  <a:schemeClr val="dk1"/>
                </a:solidFill>
                <a:highlight>
                  <a:srgbClr val="FFFFFF"/>
                </a:highlight>
                <a:uFill>
                  <a:noFill/>
                </a:uFill>
                <a:hlinkClick r:id="rId7">
                  <a:extLst>
                    <a:ext uri="{A12FA001-AC4F-418D-AE19-62706E023703}">
                      <ahyp:hlinkClr xmlns:ahyp="http://schemas.microsoft.com/office/drawing/2018/hyperlinkcolor" val="tx"/>
                    </a:ext>
                  </a:extLst>
                </a:hlinkClick>
              </a:rPr>
              <a:t>nuclear power</a:t>
            </a:r>
            <a:r>
              <a:rPr lang="el">
                <a:solidFill>
                  <a:schemeClr val="dk1"/>
                </a:solidFill>
                <a:highlight>
                  <a:srgbClr val="FFFFFF"/>
                </a:highlight>
              </a:rPr>
              <a:t> and </a:t>
            </a:r>
            <a:r>
              <a:rPr lang="el">
                <a:solidFill>
                  <a:schemeClr val="dk1"/>
                </a:solidFill>
                <a:highlight>
                  <a:srgbClr val="FFFFFF"/>
                </a:highlight>
                <a:uFill>
                  <a:noFill/>
                </a:uFill>
                <a:hlinkClick r:id="rId8">
                  <a:extLst>
                    <a:ext uri="{A12FA001-AC4F-418D-AE19-62706E023703}">
                      <ahyp:hlinkClr xmlns:ahyp="http://schemas.microsoft.com/office/drawing/2018/hyperlinkcolor" val="tx"/>
                    </a:ext>
                  </a:extLst>
                </a:hlinkClick>
              </a:rPr>
              <a:t>space exploration</a:t>
            </a:r>
            <a:r>
              <a:rPr lang="el">
                <a:solidFill>
                  <a:schemeClr val="dk1"/>
                </a:solidFill>
                <a:highlight>
                  <a:srgbClr val="FFFFFF"/>
                </a:highlight>
              </a:rPr>
              <a:t>, </a:t>
            </a:r>
            <a:r>
              <a:rPr lang="el">
                <a:solidFill>
                  <a:schemeClr val="dk1"/>
                </a:solidFill>
                <a:highlight>
                  <a:srgbClr val="FFFFFF"/>
                </a:highlight>
                <a:uFill>
                  <a:noFill/>
                </a:uFill>
                <a:hlinkClick r:id="rId9">
                  <a:extLst>
                    <a:ext uri="{A12FA001-AC4F-418D-AE19-62706E023703}">
                      <ahyp:hlinkClr xmlns:ahyp="http://schemas.microsoft.com/office/drawing/2018/hyperlinkcolor" val="tx"/>
                    </a:ext>
                  </a:extLst>
                </a:hlinkClick>
              </a:rPr>
              <a:t>nationalism</a:t>
            </a:r>
            <a:r>
              <a:rPr lang="el">
                <a:solidFill>
                  <a:schemeClr val="dk1"/>
                </a:solidFill>
                <a:highlight>
                  <a:srgbClr val="FFFFFF"/>
                </a:highlight>
              </a:rPr>
              <a:t> and </a:t>
            </a:r>
            <a:r>
              <a:rPr lang="el">
                <a:solidFill>
                  <a:schemeClr val="dk1"/>
                </a:solidFill>
                <a:highlight>
                  <a:srgbClr val="FFFFFF"/>
                </a:highlight>
                <a:uFill>
                  <a:noFill/>
                </a:uFill>
                <a:hlinkClick r:id="rId10">
                  <a:extLst>
                    <a:ext uri="{A12FA001-AC4F-418D-AE19-62706E023703}">
                      <ahyp:hlinkClr xmlns:ahyp="http://schemas.microsoft.com/office/drawing/2018/hyperlinkcolor" val="tx"/>
                    </a:ext>
                  </a:extLst>
                </a:hlinkClick>
              </a:rPr>
              <a:t>decolonization</a:t>
            </a:r>
            <a:r>
              <a:rPr lang="el">
                <a:solidFill>
                  <a:schemeClr val="dk1"/>
                </a:solidFill>
                <a:highlight>
                  <a:srgbClr val="FFFFFF"/>
                </a:highlight>
              </a:rPr>
              <a:t>, technological advances, and the </a:t>
            </a:r>
            <a:r>
              <a:rPr lang="el">
                <a:solidFill>
                  <a:schemeClr val="dk1"/>
                </a:solidFill>
                <a:highlight>
                  <a:srgbClr val="FFFFFF"/>
                </a:highlight>
                <a:uFill>
                  <a:noFill/>
                </a:uFill>
                <a:hlinkClick r:id="rId11">
                  <a:extLst>
                    <a:ext uri="{A12FA001-AC4F-418D-AE19-62706E023703}">
                      <ahyp:hlinkClr xmlns:ahyp="http://schemas.microsoft.com/office/drawing/2018/hyperlinkcolor" val="tx"/>
                    </a:ext>
                  </a:extLst>
                </a:hlinkClick>
              </a:rPr>
              <a:t>Cold War</a:t>
            </a:r>
            <a:r>
              <a:rPr lang="el">
                <a:solidFill>
                  <a:schemeClr val="dk1"/>
                </a:solidFill>
                <a:highlight>
                  <a:srgbClr val="FFFFFF"/>
                </a:highlight>
              </a:rPr>
              <a:t> and post-Cold War conflicts. </a:t>
            </a:r>
            <a:endParaRPr>
              <a:solidFill>
                <a:schemeClr val="dk1"/>
              </a:solidFill>
              <a:highlight>
                <a:srgbClr val="FFFFFF"/>
              </a:highlight>
            </a:endParaRPr>
          </a:p>
          <a:p>
            <a:pPr marL="457200" lvl="0" indent="-342900" algn="l" rtl="0">
              <a:spcBef>
                <a:spcPts val="0"/>
              </a:spcBef>
              <a:spcAft>
                <a:spcPts val="0"/>
              </a:spcAft>
              <a:buClr>
                <a:schemeClr val="dk1"/>
              </a:buClr>
              <a:buSzPts val="1800"/>
              <a:buChar char="●"/>
            </a:pPr>
            <a:r>
              <a:rPr lang="el">
                <a:solidFill>
                  <a:schemeClr val="dk1"/>
                </a:solidFill>
                <a:highlight>
                  <a:srgbClr val="FFFFFF"/>
                </a:highlight>
              </a:rPr>
              <a:t>These reshaped the political and social structure of the globe.</a:t>
            </a:r>
            <a:endParaRPr>
              <a:solidFill>
                <a:schemeClr val="dk1"/>
              </a:solidFill>
              <a:highlight>
                <a:srgbClr val="FFFFFF"/>
              </a:highlight>
            </a:endParaRPr>
          </a:p>
          <a:p>
            <a:pPr marL="457200" lvl="0" indent="-342900" algn="l" rtl="0">
              <a:spcBef>
                <a:spcPts val="0"/>
              </a:spcBef>
              <a:spcAft>
                <a:spcPts val="0"/>
              </a:spcAft>
              <a:buClr>
                <a:schemeClr val="dk1"/>
              </a:buClr>
              <a:buSzPts val="1800"/>
              <a:buChar char="●"/>
            </a:pPr>
            <a:r>
              <a:rPr lang="el">
                <a:solidFill>
                  <a:schemeClr val="dk1"/>
                </a:solidFill>
                <a:highlight>
                  <a:srgbClr val="FFFFFF"/>
                </a:highlight>
              </a:rPr>
              <a:t>The 20th century saw a massive transformation of humanity's relationship with the natural world. Global </a:t>
            </a:r>
            <a:r>
              <a:rPr lang="el">
                <a:solidFill>
                  <a:schemeClr val="dk1"/>
                </a:solidFill>
                <a:highlight>
                  <a:srgbClr val="FFFFFF"/>
                </a:highlight>
                <a:uFill>
                  <a:noFill/>
                </a:uFill>
                <a:hlinkClick r:id="rId12">
                  <a:extLst>
                    <a:ext uri="{A12FA001-AC4F-418D-AE19-62706E023703}">
                      <ahyp:hlinkClr xmlns:ahyp="http://schemas.microsoft.com/office/drawing/2018/hyperlinkcolor" val="tx"/>
                    </a:ext>
                  </a:extLst>
                </a:hlinkClick>
              </a:rPr>
              <a:t>population</a:t>
            </a:r>
            <a:r>
              <a:rPr lang="el">
                <a:solidFill>
                  <a:schemeClr val="dk1"/>
                </a:solidFill>
                <a:highlight>
                  <a:srgbClr val="FFFFFF"/>
                </a:highlight>
              </a:rPr>
              <a:t>, </a:t>
            </a:r>
            <a:r>
              <a:rPr lang="el">
                <a:solidFill>
                  <a:schemeClr val="dk1"/>
                </a:solidFill>
                <a:highlight>
                  <a:srgbClr val="FFFFFF"/>
                </a:highlight>
                <a:uFill>
                  <a:noFill/>
                </a:uFill>
                <a:hlinkClick r:id="rId13">
                  <a:extLst>
                    <a:ext uri="{A12FA001-AC4F-418D-AE19-62706E023703}">
                      <ahyp:hlinkClr xmlns:ahyp="http://schemas.microsoft.com/office/drawing/2018/hyperlinkcolor" val="tx"/>
                    </a:ext>
                  </a:extLst>
                </a:hlinkClick>
              </a:rPr>
              <a:t>sea level rise</a:t>
            </a:r>
            <a:r>
              <a:rPr lang="el">
                <a:solidFill>
                  <a:schemeClr val="dk1"/>
                </a:solidFill>
                <a:highlight>
                  <a:srgbClr val="FFFFFF"/>
                </a:highlight>
              </a:rPr>
              <a:t>, and </a:t>
            </a:r>
            <a:r>
              <a:rPr lang="el">
                <a:solidFill>
                  <a:schemeClr val="dk1"/>
                </a:solidFill>
                <a:highlight>
                  <a:srgbClr val="FFFFFF"/>
                </a:highlight>
                <a:uFill>
                  <a:noFill/>
                </a:uFill>
                <a:hlinkClick r:id="rId14">
                  <a:extLst>
                    <a:ext uri="{A12FA001-AC4F-418D-AE19-62706E023703}">
                      <ahyp:hlinkClr xmlns:ahyp="http://schemas.microsoft.com/office/drawing/2018/hyperlinkcolor" val="tx"/>
                    </a:ext>
                  </a:extLst>
                </a:hlinkClick>
              </a:rPr>
              <a:t>ecological collapses</a:t>
            </a:r>
            <a:r>
              <a:rPr lang="el">
                <a:solidFill>
                  <a:schemeClr val="dk1"/>
                </a:solidFill>
                <a:highlight>
                  <a:srgbClr val="FFFFFF"/>
                </a:highlight>
              </a:rPr>
              <a:t> increased while competition for land and dwindling resources accelerated </a:t>
            </a:r>
            <a:r>
              <a:rPr lang="el">
                <a:solidFill>
                  <a:schemeClr val="dk1"/>
                </a:solidFill>
                <a:highlight>
                  <a:srgbClr val="FFFFFF"/>
                </a:highlight>
                <a:uFill>
                  <a:noFill/>
                </a:uFill>
                <a:hlinkClick r:id="rId15">
                  <a:extLst>
                    <a:ext uri="{A12FA001-AC4F-418D-AE19-62706E023703}">
                      <ahyp:hlinkClr xmlns:ahyp="http://schemas.microsoft.com/office/drawing/2018/hyperlinkcolor" val="tx"/>
                    </a:ext>
                  </a:extLst>
                </a:hlinkClick>
              </a:rPr>
              <a:t>deforestation</a:t>
            </a:r>
            <a:r>
              <a:rPr lang="el">
                <a:solidFill>
                  <a:schemeClr val="dk1"/>
                </a:solidFill>
                <a:highlight>
                  <a:srgbClr val="FFFFFF"/>
                </a:highlight>
              </a:rPr>
              <a:t>, water depletion, and the </a:t>
            </a:r>
            <a:r>
              <a:rPr lang="el">
                <a:solidFill>
                  <a:schemeClr val="dk1"/>
                </a:solidFill>
                <a:highlight>
                  <a:srgbClr val="FFFFFF"/>
                </a:highlight>
                <a:uFill>
                  <a:noFill/>
                </a:uFill>
                <a:hlinkClick r:id="rId16">
                  <a:extLst>
                    <a:ext uri="{A12FA001-AC4F-418D-AE19-62706E023703}">
                      <ahyp:hlinkClr xmlns:ahyp="http://schemas.microsoft.com/office/drawing/2018/hyperlinkcolor" val="tx"/>
                    </a:ext>
                  </a:extLst>
                </a:hlinkClick>
              </a:rPr>
              <a:t>mass extinction</a:t>
            </a:r>
            <a:r>
              <a:rPr lang="el">
                <a:solidFill>
                  <a:schemeClr val="dk1"/>
                </a:solidFill>
                <a:highlight>
                  <a:srgbClr val="FFFFFF"/>
                </a:highlight>
              </a:rPr>
              <a:t> of many of the world's species and decline in the population of others. </a:t>
            </a:r>
            <a:r>
              <a:rPr lang="el">
                <a:solidFill>
                  <a:schemeClr val="dk1"/>
                </a:solidFill>
                <a:highlight>
                  <a:srgbClr val="FFFFFF"/>
                </a:highlight>
                <a:uFill>
                  <a:noFill/>
                </a:uFill>
                <a:hlinkClick r:id="rId17">
                  <a:extLst>
                    <a:ext uri="{A12FA001-AC4F-418D-AE19-62706E023703}">
                      <ahyp:hlinkClr xmlns:ahyp="http://schemas.microsoft.com/office/drawing/2018/hyperlinkcolor" val="tx"/>
                    </a:ext>
                  </a:extLst>
                </a:hlinkClick>
              </a:rPr>
              <a:t>Man-made global warming</a:t>
            </a:r>
            <a:r>
              <a:rPr lang="el">
                <a:solidFill>
                  <a:schemeClr val="dk1"/>
                </a:solidFill>
                <a:highlight>
                  <a:srgbClr val="FFFFFF"/>
                </a:highlight>
              </a:rPr>
              <a:t> increased the risk of extreme weather conditions.</a:t>
            </a:r>
            <a:endParaRPr>
              <a:solidFill>
                <a:schemeClr val="dk1"/>
              </a:solidFill>
              <a:highlight>
                <a:srgbClr val="FFFFFF"/>
              </a:highlight>
            </a:endParaRPr>
          </a:p>
          <a:p>
            <a:pPr marL="457200" lvl="0" indent="-342900" algn="l" rtl="0">
              <a:spcBef>
                <a:spcPts val="0"/>
              </a:spcBef>
              <a:spcAft>
                <a:spcPts val="0"/>
              </a:spcAft>
              <a:buClr>
                <a:schemeClr val="dk1"/>
              </a:buClr>
              <a:buSzPts val="1800"/>
              <a:buChar char="●"/>
            </a:pPr>
            <a:r>
              <a:rPr lang="el" sz="1700">
                <a:solidFill>
                  <a:schemeClr val="dk1"/>
                </a:solidFill>
                <a:highlight>
                  <a:srgbClr val="FCFCFC"/>
                </a:highlight>
              </a:rPr>
              <a:t>Einstein, Darwin, Freud and Marx were just some of the thinkers who profoundly changed Western culture. </a:t>
            </a:r>
            <a:endParaRPr>
              <a:solidFill>
                <a:schemeClr val="dk1"/>
              </a:solidFill>
              <a:highlight>
                <a:srgbClr val="FFFFFF"/>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49"/>
          <p:cNvSpPr txBox="1">
            <a:spLocks noGrp="1"/>
          </p:cNvSpPr>
          <p:nvPr>
            <p:ph type="title"/>
          </p:nvPr>
        </p:nvSpPr>
        <p:spPr>
          <a:xfrm>
            <a:off x="311700" y="1277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l" sz="2750" b="1">
                <a:highlight>
                  <a:srgbClr val="FFFFFF"/>
                </a:highlight>
              </a:rPr>
              <a:t>The Orchestra of the 20th century</a:t>
            </a:r>
            <a:endParaRPr sz="2750" b="1">
              <a:highlight>
                <a:srgbClr val="FFFFFF"/>
              </a:highlight>
            </a:endParaRPr>
          </a:p>
          <a:p>
            <a:pPr marL="0" lvl="0" indent="0" algn="l" rtl="0">
              <a:spcBef>
                <a:spcPts val="0"/>
              </a:spcBef>
              <a:spcAft>
                <a:spcPts val="0"/>
              </a:spcAft>
              <a:buNone/>
            </a:pPr>
            <a:endParaRPr/>
          </a:p>
        </p:txBody>
      </p:sp>
      <p:sp>
        <p:nvSpPr>
          <p:cNvPr id="287" name="Google Shape;287;p49"/>
          <p:cNvSpPr txBox="1">
            <a:spLocks noGrp="1"/>
          </p:cNvSpPr>
          <p:nvPr>
            <p:ph type="body" idx="1"/>
          </p:nvPr>
        </p:nvSpPr>
        <p:spPr>
          <a:xfrm>
            <a:off x="244900" y="555275"/>
            <a:ext cx="8520600" cy="43329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Clr>
                <a:schemeClr val="dk1"/>
              </a:buClr>
              <a:buSzPts val="1500"/>
              <a:buChar char="●"/>
            </a:pPr>
            <a:r>
              <a:rPr lang="el" sz="1500">
                <a:solidFill>
                  <a:schemeClr val="dk1"/>
                </a:solidFill>
                <a:highlight>
                  <a:srgbClr val="FFFFFF"/>
                </a:highlight>
              </a:rPr>
              <a:t>Modern orchestras are a bit smaller than in the Romantic Era (symphony and other very large orchestras still exist). Some may focus on the unique (or even bizarre) sounds of individual instruments.</a:t>
            </a:r>
            <a:r>
              <a:rPr lang="el" sz="1500">
                <a:solidFill>
                  <a:schemeClr val="dk1"/>
                </a:solidFill>
              </a:rPr>
              <a:t>The orchestra of the 20th century emphasized mainly percussion and the individual timbres of the instruments. </a:t>
            </a:r>
            <a:endParaRPr sz="1500">
              <a:solidFill>
                <a:schemeClr val="dk1"/>
              </a:solidFill>
              <a:highlight>
                <a:srgbClr val="FFFFFF"/>
              </a:highlight>
            </a:endParaRPr>
          </a:p>
          <a:p>
            <a:pPr marL="457200" lvl="0" indent="-323850" algn="l" rtl="0">
              <a:spcBef>
                <a:spcPts val="0"/>
              </a:spcBef>
              <a:spcAft>
                <a:spcPts val="0"/>
              </a:spcAft>
              <a:buClr>
                <a:schemeClr val="dk1"/>
              </a:buClr>
              <a:buSzPts val="1500"/>
              <a:buChar char="●"/>
            </a:pPr>
            <a:r>
              <a:rPr lang="el" sz="1500">
                <a:solidFill>
                  <a:schemeClr val="dk1"/>
                </a:solidFill>
                <a:highlight>
                  <a:srgbClr val="FFFFFF"/>
                </a:highlight>
              </a:rPr>
              <a:t>The modern symphony orchestra varies in size, but typically has a strength of about 100. The largest lot of these are from the strings, which contain some 60 to 70 players. This typically comprises some 16 first and 16 second violins, 14 violas, 14 cellos and 8 - 10 double basses. However these numbers are sometimes reduced when playing 17th century pieces to simulate a 17th century orchestra. </a:t>
            </a:r>
            <a:endParaRPr sz="1500">
              <a:solidFill>
                <a:schemeClr val="dk1"/>
              </a:solidFill>
              <a:highlight>
                <a:srgbClr val="FFFFFF"/>
              </a:highlight>
            </a:endParaRPr>
          </a:p>
          <a:p>
            <a:pPr marL="457200" lvl="0" indent="-323850" algn="l" rtl="0">
              <a:spcBef>
                <a:spcPts val="0"/>
              </a:spcBef>
              <a:spcAft>
                <a:spcPts val="0"/>
              </a:spcAft>
              <a:buClr>
                <a:schemeClr val="dk1"/>
              </a:buClr>
              <a:buSzPts val="1500"/>
              <a:buChar char="●"/>
            </a:pPr>
            <a:r>
              <a:rPr lang="el" sz="1500">
                <a:solidFill>
                  <a:schemeClr val="dk1"/>
                </a:solidFill>
                <a:highlight>
                  <a:srgbClr val="FFFFFF"/>
                </a:highlight>
              </a:rPr>
              <a:t>Next come the woodwinds which are usually composed of 2 flutes, a piccolo, 2 oboes, one cor anglais, two clarinets, 1 bass clarinet, 2 bassoons and a double bassoon. Then there is the brass section, which normally consists of 2 trumpets, 3 trombones (2 tenor and 1 bass), a tuba and 4 horns. </a:t>
            </a:r>
            <a:endParaRPr sz="1500">
              <a:solidFill>
                <a:schemeClr val="dk1"/>
              </a:solidFill>
              <a:highlight>
                <a:srgbClr val="FFFFFF"/>
              </a:highlight>
            </a:endParaRPr>
          </a:p>
          <a:p>
            <a:pPr marL="457200" lvl="0" indent="-323850" algn="l" rtl="0">
              <a:spcBef>
                <a:spcPts val="0"/>
              </a:spcBef>
              <a:spcAft>
                <a:spcPts val="0"/>
              </a:spcAft>
              <a:buClr>
                <a:schemeClr val="dk1"/>
              </a:buClr>
              <a:buSzPts val="1500"/>
              <a:buChar char="●"/>
            </a:pPr>
            <a:r>
              <a:rPr lang="el" sz="1500">
                <a:solidFill>
                  <a:schemeClr val="dk1"/>
                </a:solidFill>
              </a:rPr>
              <a:t>Instruments were added to the percussion family (xylophone, glockenspiel, bells, vibraphone, celesta, marimba, etc.)</a:t>
            </a:r>
            <a:endParaRPr sz="1500">
              <a:solidFill>
                <a:schemeClr val="dk1"/>
              </a:solidFill>
            </a:endParaRPr>
          </a:p>
          <a:p>
            <a:pPr marL="457200" lvl="0" indent="-323850" algn="l" rtl="0">
              <a:spcBef>
                <a:spcPts val="0"/>
              </a:spcBef>
              <a:spcAft>
                <a:spcPts val="0"/>
              </a:spcAft>
              <a:buClr>
                <a:schemeClr val="dk1"/>
              </a:buClr>
              <a:buSzPts val="1500"/>
              <a:buChar char="●"/>
            </a:pPr>
            <a:r>
              <a:rPr lang="el" sz="1500">
                <a:solidFill>
                  <a:schemeClr val="dk1"/>
                </a:solidFill>
              </a:rPr>
              <a:t>New ways of playing the instruments were explored and their extreme tonal ranges were explored.</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5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endParaRPr/>
          </a:p>
        </p:txBody>
      </p:sp>
      <p:sp>
        <p:nvSpPr>
          <p:cNvPr id="293" name="Google Shape;293;p5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294" name="Google Shape;294;p50"/>
          <p:cNvPicPr preferRelativeResize="0"/>
          <p:nvPr/>
        </p:nvPicPr>
        <p:blipFill>
          <a:blip r:embed="rId3">
            <a:alphaModFix/>
          </a:blip>
          <a:stretch>
            <a:fillRect/>
          </a:stretch>
        </p:blipFill>
        <p:spPr>
          <a:xfrm>
            <a:off x="1431001" y="498975"/>
            <a:ext cx="6620752" cy="4415201"/>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415</Words>
  <Application>Microsoft Office PowerPoint</Application>
  <PresentationFormat>On-screen Show (16:9)</PresentationFormat>
  <Paragraphs>18</Paragraphs>
  <Slides>5</Slides>
  <Notes>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Simple Light</vt:lpstr>
      <vt:lpstr>The Orchestra  for… beginners </vt:lpstr>
      <vt:lpstr>Topic: The orchestra of the 20th century Worksheet V</vt:lpstr>
      <vt:lpstr>Features of the 20th century</vt:lpstr>
      <vt:lpstr>The Orchestra of the 20th century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Orchestra  for… beginners </dc:title>
  <dc:creator>Cleo</dc:creator>
  <cp:lastModifiedBy>Cleopatra Kalogerakou</cp:lastModifiedBy>
  <cp:revision>1</cp:revision>
  <dcterms:modified xsi:type="dcterms:W3CDTF">2022-02-13T20:41:31Z</dcterms:modified>
</cp:coreProperties>
</file>