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ca51eddc1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ca51eddc1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ca51eddc1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ca51eddc1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a51eddc1d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a51eddc1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ca51eddc1d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ca51eddc1d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a51eddc1d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a51eddc1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a51eddc1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ca51eddc1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maricopa.instructure.com/courses/805732/modul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Creative Commons</a:t>
            </a:r>
            <a:r>
              <a:rPr lang="en"/>
              <a:t> </a:t>
            </a:r>
            <a:r>
              <a:rPr lang="en"/>
              <a:t>Scenarios</a:t>
            </a:r>
            <a:endParaRPr/>
          </a:p>
        </p:txBody>
      </p:sp>
      <p:sp>
        <p:nvSpPr>
          <p:cNvPr id="55" name="Google Shape;55;p13"/>
          <p:cNvSpPr txBox="1"/>
          <p:nvPr>
            <p:ph idx="1" type="subTitle"/>
          </p:nvPr>
        </p:nvSpPr>
        <p:spPr>
          <a:xfrm>
            <a:off x="311700" y="2834125"/>
            <a:ext cx="8520600" cy="9684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0"/>
              </a:spcAft>
              <a:buNone/>
            </a:pPr>
            <a:r>
              <a:t/>
            </a:r>
            <a:endParaRPr sz="1100">
              <a:solidFill>
                <a:schemeClr val="dk1"/>
              </a:solidFill>
            </a:endParaRPr>
          </a:p>
          <a:p>
            <a:pPr indent="0" lvl="0" marL="0" rtl="0" algn="ctr">
              <a:lnSpc>
                <a:spcPct val="115000"/>
              </a:lnSpc>
              <a:spcBef>
                <a:spcPts val="0"/>
              </a:spcBef>
              <a:spcAft>
                <a:spcPts val="0"/>
              </a:spcAft>
              <a:buNone/>
            </a:pPr>
            <a:r>
              <a:t/>
            </a:r>
            <a:endParaRPr sz="1100">
              <a:solidFill>
                <a:schemeClr val="dk1"/>
              </a:solidFill>
            </a:endParaRPr>
          </a:p>
          <a:p>
            <a:pPr indent="0" lvl="0" marL="0" rtl="0" algn="ctr">
              <a:lnSpc>
                <a:spcPct val="115000"/>
              </a:lnSpc>
              <a:spcBef>
                <a:spcPts val="0"/>
              </a:spcBef>
              <a:spcAft>
                <a:spcPts val="0"/>
              </a:spcAft>
              <a:buClr>
                <a:schemeClr val="dk1"/>
              </a:buClr>
              <a:buSzPts val="1100"/>
              <a:buFont typeface="Arial"/>
              <a:buNone/>
            </a:pPr>
            <a:r>
              <a:rPr lang="en" sz="1400">
                <a:solidFill>
                  <a:schemeClr val="dk1"/>
                </a:solidFill>
              </a:rPr>
              <a:t>Activity obtained from </a:t>
            </a:r>
            <a:r>
              <a:rPr lang="en" sz="1400" u="sng">
                <a:solidFill>
                  <a:srgbClr val="1155CC"/>
                </a:solidFill>
                <a:hlinkClick r:id="rId3">
                  <a:extLst>
                    <a:ext uri="{A12FA001-AC4F-418D-AE19-62706E023703}">
                      <ahyp:hlinkClr val="tx"/>
                    </a:ext>
                  </a:extLst>
                </a:hlinkClick>
              </a:rPr>
              <a:t>https://maricopa.instructure.com/courses/805732/modules</a:t>
            </a:r>
            <a:r>
              <a:rPr lang="en" sz="1400">
                <a:solidFill>
                  <a:schemeClr val="dk1"/>
                </a:solidFill>
              </a:rPr>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66687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9900"/>
                </a:solidFill>
              </a:rPr>
              <a:t>Scenario #1</a:t>
            </a:r>
            <a:endParaRPr b="1">
              <a:solidFill>
                <a:srgbClr val="FF9900"/>
              </a:solidFill>
            </a:endParaRPr>
          </a:p>
        </p:txBody>
      </p:sp>
      <p:sp>
        <p:nvSpPr>
          <p:cNvPr id="61" name="Google Shape;61;p14"/>
          <p:cNvSpPr txBox="1"/>
          <p:nvPr>
            <p:ph idx="1" type="body"/>
          </p:nvPr>
        </p:nvSpPr>
        <p:spPr>
          <a:xfrm>
            <a:off x="311700" y="1152475"/>
            <a:ext cx="8520600" cy="2258400"/>
          </a:xfrm>
          <a:prstGeom prst="rect">
            <a:avLst/>
          </a:prstGeom>
        </p:spPr>
        <p:txBody>
          <a:bodyPr anchorCtr="0" anchor="t" bIns="91425" lIns="91425" spcFirstLastPara="1" rIns="91425" wrap="square" tIns="91425">
            <a:normAutofit fontScale="47500" lnSpcReduction="20000"/>
          </a:bodyPr>
          <a:lstStyle/>
          <a:p>
            <a:pPr indent="0" lvl="0" marL="0" rtl="0" algn="l">
              <a:spcBef>
                <a:spcPts val="0"/>
              </a:spcBef>
              <a:spcAft>
                <a:spcPts val="0"/>
              </a:spcAft>
              <a:buNone/>
            </a:pPr>
            <a:r>
              <a:rPr i="1" lang="en" sz="1600">
                <a:solidFill>
                  <a:schemeClr val="dk1"/>
                </a:solidFill>
              </a:rPr>
              <a:t>Determine whether the subsequent use of the CC-licensed work is acceptable or unacceptable. If it is unacceptable you are encouraged to explain why.</a:t>
            </a:r>
            <a:endParaRPr sz="1600" u="sng">
              <a:solidFill>
                <a:schemeClr val="dk1"/>
              </a:solidFill>
            </a:endParaRPr>
          </a:p>
          <a:p>
            <a:pPr indent="0" lvl="0" marL="0" rtl="0" algn="l">
              <a:spcBef>
                <a:spcPts val="0"/>
              </a:spcBef>
              <a:spcAft>
                <a:spcPts val="0"/>
              </a:spcAft>
              <a:buNone/>
            </a:pPr>
            <a:r>
              <a:t/>
            </a:r>
            <a:endParaRPr sz="2200" u="sng">
              <a:solidFill>
                <a:schemeClr val="dk1"/>
              </a:solidFill>
            </a:endParaRPr>
          </a:p>
          <a:p>
            <a:pPr indent="0" lvl="0" marL="0" rtl="0" algn="l">
              <a:spcBef>
                <a:spcPts val="0"/>
              </a:spcBef>
              <a:spcAft>
                <a:spcPts val="0"/>
              </a:spcAft>
              <a:buNone/>
            </a:pPr>
            <a:r>
              <a:rPr lang="en" sz="2900" u="sng">
                <a:solidFill>
                  <a:schemeClr val="dk1"/>
                </a:solidFill>
              </a:rPr>
              <a:t>Original Work</a:t>
            </a:r>
            <a:r>
              <a:rPr lang="en" sz="2900">
                <a:solidFill>
                  <a:schemeClr val="dk1"/>
                </a:solidFill>
              </a:rPr>
              <a:t>:</a:t>
            </a:r>
            <a:r>
              <a:rPr b="1" lang="en" sz="2900">
                <a:solidFill>
                  <a:schemeClr val="dk1"/>
                </a:solidFill>
              </a:rPr>
              <a:t> </a:t>
            </a:r>
            <a:r>
              <a:rPr lang="en" sz="2900">
                <a:solidFill>
                  <a:schemeClr val="dk1"/>
                </a:solidFill>
              </a:rPr>
              <a:t>A .pdf file of an open composition textbook, </a:t>
            </a:r>
            <a:r>
              <a:rPr lang="en" sz="2900">
                <a:solidFill>
                  <a:srgbClr val="1155CC"/>
                </a:solidFill>
              </a:rPr>
              <a:t>CC BY-NC</a:t>
            </a:r>
            <a:endParaRPr sz="2900">
              <a:solidFill>
                <a:srgbClr val="1155CC"/>
              </a:solidFill>
            </a:endParaRPr>
          </a:p>
          <a:p>
            <a:pPr indent="0" lvl="0" marL="0" rtl="0" algn="l">
              <a:spcBef>
                <a:spcPts val="0"/>
              </a:spcBef>
              <a:spcAft>
                <a:spcPts val="0"/>
              </a:spcAft>
              <a:buClr>
                <a:schemeClr val="dk1"/>
              </a:buClr>
              <a:buSzPct val="37931"/>
              <a:buFont typeface="Arial"/>
              <a:buNone/>
            </a:pPr>
            <a:r>
              <a:t/>
            </a:r>
            <a:endParaRPr sz="2900">
              <a:solidFill>
                <a:schemeClr val="dk1"/>
              </a:solidFill>
            </a:endParaRPr>
          </a:p>
          <a:p>
            <a:pPr indent="0" lvl="0" marL="0" rtl="0" algn="l">
              <a:spcBef>
                <a:spcPts val="0"/>
              </a:spcBef>
              <a:spcAft>
                <a:spcPts val="0"/>
              </a:spcAft>
              <a:buNone/>
            </a:pPr>
            <a:r>
              <a:rPr lang="en" sz="2900" u="sng">
                <a:solidFill>
                  <a:schemeClr val="dk1"/>
                </a:solidFill>
              </a:rPr>
              <a:t>Subsequent Use</a:t>
            </a:r>
            <a:r>
              <a:rPr lang="en" sz="2900">
                <a:solidFill>
                  <a:schemeClr val="dk1"/>
                </a:solidFill>
              </a:rPr>
              <a:t>: An institution’s English department likes the book so much that they adopt it for use in their first-year composition classrooms. The digital document is distributed via the institution’s website. In order to accommodate those students who either don’t like to read things on a screen or don’t have consistent access to the technology, a print version is made available for a small fee at the bookstore.</a:t>
            </a:r>
            <a:endParaRPr sz="2900">
              <a:solidFill>
                <a:schemeClr val="dk1"/>
              </a:solidFill>
            </a:endParaRPr>
          </a:p>
          <a:p>
            <a:pPr indent="0" lvl="0" marL="0" rtl="0" algn="l">
              <a:spcBef>
                <a:spcPts val="0"/>
              </a:spcBef>
              <a:spcAft>
                <a:spcPts val="0"/>
              </a:spcAft>
              <a:buClr>
                <a:schemeClr val="dk1"/>
              </a:buClr>
              <a:buSzPct val="37931"/>
              <a:buFont typeface="Arial"/>
              <a:buNone/>
            </a:pPr>
            <a:r>
              <a:t/>
            </a:r>
            <a:endParaRPr sz="2900">
              <a:solidFill>
                <a:schemeClr val="dk1"/>
              </a:solidFill>
            </a:endParaRPr>
          </a:p>
          <a:p>
            <a:pPr indent="0" lvl="0" marL="457200" rtl="0" algn="l">
              <a:spcBef>
                <a:spcPts val="0"/>
              </a:spcBef>
              <a:spcAft>
                <a:spcPts val="0"/>
              </a:spcAft>
              <a:buClr>
                <a:schemeClr val="dk1"/>
              </a:buClr>
              <a:buSzPct val="37931"/>
              <a:buFont typeface="Arial"/>
              <a:buNone/>
            </a:pPr>
            <a:r>
              <a:rPr lang="en" sz="2900">
                <a:solidFill>
                  <a:schemeClr val="dk1"/>
                </a:solidFill>
              </a:rPr>
              <a:t>- Acceptable</a:t>
            </a:r>
            <a:endParaRPr sz="2900">
              <a:solidFill>
                <a:schemeClr val="dk1"/>
              </a:solidFill>
            </a:endParaRPr>
          </a:p>
          <a:p>
            <a:pPr indent="0" lvl="0" marL="457200" rtl="0" algn="l">
              <a:spcBef>
                <a:spcPts val="0"/>
              </a:spcBef>
              <a:spcAft>
                <a:spcPts val="0"/>
              </a:spcAft>
              <a:buNone/>
            </a:pPr>
            <a:r>
              <a:rPr lang="en" sz="2900">
                <a:solidFill>
                  <a:schemeClr val="dk1"/>
                </a:solidFill>
              </a:rPr>
              <a:t>- Unacceptable</a:t>
            </a:r>
            <a:endParaRPr sz="2900"/>
          </a:p>
        </p:txBody>
      </p:sp>
      <p:sp>
        <p:nvSpPr>
          <p:cNvPr id="62" name="Google Shape;62;p14"/>
          <p:cNvSpPr txBox="1"/>
          <p:nvPr/>
        </p:nvSpPr>
        <p:spPr>
          <a:xfrm>
            <a:off x="402900" y="3535950"/>
            <a:ext cx="8338200" cy="895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
                <a:solidFill>
                  <a:srgbClr val="A64D79"/>
                </a:solidFill>
              </a:rPr>
              <a:t>The purpose of the work is what is at issue in the NC situation, so since the purpose is non-profit education this use is likely acceptable.  Additionally, it may be the case that the fee is only recouping the cost for printing, which would be fine.</a:t>
            </a:r>
            <a:endParaRPr>
              <a:solidFill>
                <a:srgbClr val="A64D79"/>
              </a:solidFill>
            </a:endParaRPr>
          </a:p>
        </p:txBody>
      </p:sp>
      <p:pic>
        <p:nvPicPr>
          <p:cNvPr id="63" name="Google Shape;63;p14"/>
          <p:cNvPicPr preferRelativeResize="0"/>
          <p:nvPr/>
        </p:nvPicPr>
        <p:blipFill>
          <a:blip r:embed="rId3">
            <a:alphaModFix/>
          </a:blip>
          <a:stretch>
            <a:fillRect/>
          </a:stretch>
        </p:blipFill>
        <p:spPr>
          <a:xfrm>
            <a:off x="7031736" y="368808"/>
            <a:ext cx="1847088" cy="666875"/>
          </a:xfrm>
          <a:prstGeom prst="rect">
            <a:avLst/>
          </a:prstGeom>
          <a:noFill/>
          <a:ln>
            <a:noFill/>
          </a:ln>
        </p:spPr>
      </p:pic>
      <p:cxnSp>
        <p:nvCxnSpPr>
          <p:cNvPr id="64" name="Google Shape;64;p14"/>
          <p:cNvCxnSpPr>
            <a:endCxn id="60" idx="2"/>
          </p:cNvCxnSpPr>
          <p:nvPr/>
        </p:nvCxnSpPr>
        <p:spPr>
          <a:xfrm flipH="1" rot="10800000">
            <a:off x="308550" y="1017725"/>
            <a:ext cx="3337500" cy="9600"/>
          </a:xfrm>
          <a:prstGeom prst="straightConnector1">
            <a:avLst/>
          </a:prstGeom>
          <a:noFill/>
          <a:ln cap="flat" cmpd="sng" w="19050">
            <a:solidFill>
              <a:srgbClr val="FF99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000"/>
                                        <p:tgtEl>
                                          <p:spTgt spid="61"/>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3"/>
                                        </p:tgtEl>
                                        <p:attrNameLst>
                                          <p:attrName>style.visibility</p:attrName>
                                        </p:attrNameLst>
                                      </p:cBhvr>
                                      <p:to>
                                        <p:strVal val="visible"/>
                                      </p:to>
                                    </p:set>
                                    <p:animEffect filter="fade" transition="in">
                                      <p:cBhvr>
                                        <p:cTn dur="1000"/>
                                        <p:tgtEl>
                                          <p:spTgt spid="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1000"/>
                                        <p:tgtEl>
                                          <p:spTgt spid="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9900"/>
                </a:solidFill>
              </a:rPr>
              <a:t>Scenario #2</a:t>
            </a:r>
            <a:endParaRPr b="1">
              <a:solidFill>
                <a:srgbClr val="FF9900"/>
              </a:solidFill>
            </a:endParaRPr>
          </a:p>
        </p:txBody>
      </p:sp>
      <p:sp>
        <p:nvSpPr>
          <p:cNvPr id="70" name="Google Shape;70;p15"/>
          <p:cNvSpPr txBox="1"/>
          <p:nvPr>
            <p:ph idx="1" type="body"/>
          </p:nvPr>
        </p:nvSpPr>
        <p:spPr>
          <a:xfrm>
            <a:off x="311700" y="1152475"/>
            <a:ext cx="8520600" cy="225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900">
                <a:solidFill>
                  <a:schemeClr val="dk1"/>
                </a:solidFill>
              </a:rPr>
              <a:t>Determine whether the subsequent use of the CC-licensed work is acceptable or unacceptable. If it is unacceptable you are encouraged to explain why.</a:t>
            </a:r>
            <a:endParaRPr i="1" sz="900">
              <a:solidFill>
                <a:schemeClr val="dk1"/>
              </a:solidFill>
            </a:endParaRPr>
          </a:p>
          <a:p>
            <a:pPr indent="0" lvl="0" marL="0" rtl="0" algn="l">
              <a:spcBef>
                <a:spcPts val="0"/>
              </a:spcBef>
              <a:spcAft>
                <a:spcPts val="0"/>
              </a:spcAft>
              <a:buNone/>
            </a:pPr>
            <a:r>
              <a:t/>
            </a:r>
            <a:endParaRPr sz="1000" u="sng">
              <a:solidFill>
                <a:schemeClr val="dk1"/>
              </a:solidFill>
            </a:endParaRPr>
          </a:p>
          <a:p>
            <a:pPr indent="0" lvl="0" marL="0" rtl="0" algn="l">
              <a:spcBef>
                <a:spcPts val="0"/>
              </a:spcBef>
              <a:spcAft>
                <a:spcPts val="0"/>
              </a:spcAft>
              <a:buNone/>
            </a:pPr>
            <a:r>
              <a:rPr lang="en" sz="1400" u="sng">
                <a:solidFill>
                  <a:schemeClr val="dk1"/>
                </a:solidFill>
              </a:rPr>
              <a:t>Original Work:</a:t>
            </a:r>
            <a:r>
              <a:rPr lang="en" sz="1400">
                <a:solidFill>
                  <a:schemeClr val="dk1"/>
                </a:solidFill>
              </a:rPr>
              <a:t> An article on a publicly-visible website, </a:t>
            </a:r>
            <a:r>
              <a:rPr lang="en" sz="1400">
                <a:solidFill>
                  <a:srgbClr val="1155CC"/>
                </a:solidFill>
              </a:rPr>
              <a:t>CC BY</a:t>
            </a:r>
            <a:endParaRPr sz="1400">
              <a:solidFill>
                <a:srgbClr val="1155CC"/>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u="sng">
                <a:solidFill>
                  <a:schemeClr val="dk1"/>
                </a:solidFill>
              </a:rPr>
              <a:t>Subsequent Use:</a:t>
            </a:r>
            <a:r>
              <a:rPr lang="en" sz="1400">
                <a:solidFill>
                  <a:schemeClr val="dk1"/>
                </a:solidFill>
              </a:rPr>
              <a:t> An educator, developing a textbook to be sold, pastes text from the article into one of the book’s chapters with appropriate quotation and the original author’s name, title of work, and CC license, along with the name of the website that the material was taken from.</a:t>
            </a:r>
            <a:endParaRPr sz="1400">
              <a:solidFill>
                <a:schemeClr val="dk1"/>
              </a:solidFill>
            </a:endParaRPr>
          </a:p>
          <a:p>
            <a:pPr indent="0" lvl="0" marL="457200" rtl="0" algn="l">
              <a:spcBef>
                <a:spcPts val="0"/>
              </a:spcBef>
              <a:spcAft>
                <a:spcPts val="0"/>
              </a:spcAft>
              <a:buNone/>
            </a:pPr>
            <a:r>
              <a:rPr lang="en" sz="1400">
                <a:solidFill>
                  <a:schemeClr val="dk1"/>
                </a:solidFill>
              </a:rPr>
              <a:t>- Acceptable</a:t>
            </a:r>
            <a:endParaRPr sz="1400">
              <a:solidFill>
                <a:schemeClr val="dk1"/>
              </a:solidFill>
            </a:endParaRPr>
          </a:p>
          <a:p>
            <a:pPr indent="0" lvl="0" marL="457200" rtl="0" algn="l">
              <a:spcBef>
                <a:spcPts val="0"/>
              </a:spcBef>
              <a:spcAft>
                <a:spcPts val="0"/>
              </a:spcAft>
              <a:buNone/>
            </a:pPr>
            <a:r>
              <a:rPr lang="en" sz="1400">
                <a:solidFill>
                  <a:schemeClr val="dk1"/>
                </a:solidFill>
              </a:rPr>
              <a:t>- Unacceptable</a:t>
            </a:r>
            <a:endParaRPr sz="1400" u="sng">
              <a:solidFill>
                <a:schemeClr val="dk1"/>
              </a:solidFill>
            </a:endParaRPr>
          </a:p>
        </p:txBody>
      </p:sp>
      <p:sp>
        <p:nvSpPr>
          <p:cNvPr id="71" name="Google Shape;71;p15"/>
          <p:cNvSpPr txBox="1"/>
          <p:nvPr/>
        </p:nvSpPr>
        <p:spPr>
          <a:xfrm>
            <a:off x="402900" y="3535950"/>
            <a:ext cx="8338200" cy="400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
                <a:solidFill>
                  <a:srgbClr val="A64D79"/>
                </a:solidFill>
              </a:rPr>
              <a:t>The material is used in compliance with its explicit license.</a:t>
            </a:r>
            <a:endParaRPr i="1">
              <a:solidFill>
                <a:srgbClr val="A64D79"/>
              </a:solidFill>
            </a:endParaRPr>
          </a:p>
        </p:txBody>
      </p:sp>
      <p:pic>
        <p:nvPicPr>
          <p:cNvPr id="72" name="Google Shape;72;p15"/>
          <p:cNvPicPr preferRelativeResize="0"/>
          <p:nvPr/>
        </p:nvPicPr>
        <p:blipFill>
          <a:blip r:embed="rId3">
            <a:alphaModFix/>
          </a:blip>
          <a:stretch>
            <a:fillRect/>
          </a:stretch>
        </p:blipFill>
        <p:spPr>
          <a:xfrm>
            <a:off x="7034675" y="366350"/>
            <a:ext cx="1847089" cy="667512"/>
          </a:xfrm>
          <a:prstGeom prst="rect">
            <a:avLst/>
          </a:prstGeom>
          <a:noFill/>
          <a:ln>
            <a:noFill/>
          </a:ln>
        </p:spPr>
      </p:pic>
      <p:cxnSp>
        <p:nvCxnSpPr>
          <p:cNvPr id="73" name="Google Shape;73;p15"/>
          <p:cNvCxnSpPr/>
          <p:nvPr/>
        </p:nvCxnSpPr>
        <p:spPr>
          <a:xfrm flipH="1" rot="10800000">
            <a:off x="308475" y="1017650"/>
            <a:ext cx="3337500" cy="9600"/>
          </a:xfrm>
          <a:prstGeom prst="straightConnector1">
            <a:avLst/>
          </a:prstGeom>
          <a:noFill/>
          <a:ln cap="flat" cmpd="sng" w="19050">
            <a:solidFill>
              <a:srgbClr val="FF99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9900"/>
                </a:solidFill>
              </a:rPr>
              <a:t>Scenario #3</a:t>
            </a:r>
            <a:endParaRPr b="1">
              <a:solidFill>
                <a:srgbClr val="FF9900"/>
              </a:solidFill>
            </a:endParaRPr>
          </a:p>
        </p:txBody>
      </p:sp>
      <p:sp>
        <p:nvSpPr>
          <p:cNvPr id="79" name="Google Shape;79;p16"/>
          <p:cNvSpPr txBox="1"/>
          <p:nvPr>
            <p:ph idx="1" type="body"/>
          </p:nvPr>
        </p:nvSpPr>
        <p:spPr>
          <a:xfrm>
            <a:off x="311700" y="1152475"/>
            <a:ext cx="8520600" cy="225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900">
                <a:solidFill>
                  <a:schemeClr val="dk1"/>
                </a:solidFill>
              </a:rPr>
              <a:t>Determine whether the subsequent use of the CC-licensed work is acceptable or unacceptable. If it is unacceptable you are encouraged to explain why.</a:t>
            </a:r>
            <a:endParaRPr i="1" sz="900">
              <a:solidFill>
                <a:schemeClr val="dk1"/>
              </a:solidFill>
            </a:endParaRPr>
          </a:p>
          <a:p>
            <a:pPr indent="0" lvl="0" marL="0" rtl="0" algn="l">
              <a:spcBef>
                <a:spcPts val="0"/>
              </a:spcBef>
              <a:spcAft>
                <a:spcPts val="0"/>
              </a:spcAft>
              <a:buNone/>
            </a:pPr>
            <a:r>
              <a:t/>
            </a:r>
            <a:endParaRPr sz="1000" u="sng">
              <a:solidFill>
                <a:schemeClr val="dk1"/>
              </a:solidFill>
            </a:endParaRPr>
          </a:p>
          <a:p>
            <a:pPr indent="0" lvl="0" marL="0" rtl="0" algn="l">
              <a:spcBef>
                <a:spcPts val="0"/>
              </a:spcBef>
              <a:spcAft>
                <a:spcPts val="0"/>
              </a:spcAft>
              <a:buNone/>
            </a:pPr>
            <a:r>
              <a:rPr lang="en" sz="1400" u="sng">
                <a:solidFill>
                  <a:schemeClr val="dk1"/>
                </a:solidFill>
              </a:rPr>
              <a:t>Original Work:</a:t>
            </a:r>
            <a:r>
              <a:rPr lang="en" sz="1400">
                <a:solidFill>
                  <a:schemeClr val="dk1"/>
                </a:solidFill>
              </a:rPr>
              <a:t> A text file on a faculty website containing an overview of research methods, </a:t>
            </a:r>
            <a:r>
              <a:rPr lang="en" sz="1400">
                <a:solidFill>
                  <a:srgbClr val="1155CC"/>
                </a:solidFill>
              </a:rPr>
              <a:t>CC BY</a:t>
            </a:r>
            <a:endParaRPr sz="1400">
              <a:solidFill>
                <a:srgbClr val="1155CC"/>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u="sng">
                <a:solidFill>
                  <a:schemeClr val="dk1"/>
                </a:solidFill>
              </a:rPr>
              <a:t>Subsequent Use</a:t>
            </a:r>
            <a:r>
              <a:rPr lang="en" sz="1400">
                <a:solidFill>
                  <a:schemeClr val="dk1"/>
                </a:solidFill>
              </a:rPr>
              <a:t>: An instructor from the same institution incorporates the text of the document into a large presentation about research methods, including a linked URL on the very last slide.</a:t>
            </a:r>
            <a:endParaRPr sz="1400">
              <a:solidFill>
                <a:schemeClr val="dk1"/>
              </a:solidFill>
            </a:endParaRPr>
          </a:p>
          <a:p>
            <a:pPr indent="0" lvl="0" marL="457200" rtl="0" algn="l">
              <a:spcBef>
                <a:spcPts val="0"/>
              </a:spcBef>
              <a:spcAft>
                <a:spcPts val="0"/>
              </a:spcAft>
              <a:buNone/>
            </a:pPr>
            <a:r>
              <a:rPr lang="en" sz="1400">
                <a:solidFill>
                  <a:schemeClr val="dk1"/>
                </a:solidFill>
              </a:rPr>
              <a:t>- Acceptable</a:t>
            </a:r>
            <a:endParaRPr sz="1400">
              <a:solidFill>
                <a:schemeClr val="dk1"/>
              </a:solidFill>
            </a:endParaRPr>
          </a:p>
          <a:p>
            <a:pPr indent="0" lvl="0" marL="457200" rtl="0" algn="l">
              <a:spcBef>
                <a:spcPts val="0"/>
              </a:spcBef>
              <a:spcAft>
                <a:spcPts val="0"/>
              </a:spcAft>
              <a:buNone/>
            </a:pPr>
            <a:r>
              <a:rPr lang="en" sz="1400">
                <a:solidFill>
                  <a:schemeClr val="dk1"/>
                </a:solidFill>
              </a:rPr>
              <a:t>- Unacceptable</a:t>
            </a:r>
            <a:endParaRPr sz="1400" u="sng">
              <a:solidFill>
                <a:schemeClr val="dk1"/>
              </a:solidFill>
            </a:endParaRPr>
          </a:p>
        </p:txBody>
      </p:sp>
      <p:sp>
        <p:nvSpPr>
          <p:cNvPr id="80" name="Google Shape;80;p16"/>
          <p:cNvSpPr txBox="1"/>
          <p:nvPr/>
        </p:nvSpPr>
        <p:spPr>
          <a:xfrm>
            <a:off x="402900" y="3535950"/>
            <a:ext cx="8338200" cy="64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
                <a:solidFill>
                  <a:srgbClr val="A64D79"/>
                </a:solidFill>
              </a:rPr>
              <a:t>Using the original text </a:t>
            </a:r>
            <a:r>
              <a:rPr b="1" i="1" lang="en" u="sng">
                <a:solidFill>
                  <a:srgbClr val="A64D79"/>
                </a:solidFill>
              </a:rPr>
              <a:t>without explicit citation</a:t>
            </a:r>
            <a:r>
              <a:rPr i="1" lang="en">
                <a:solidFill>
                  <a:srgbClr val="A64D79"/>
                </a:solidFill>
              </a:rPr>
              <a:t> of the author's name, title of work, and CC license would likely be considered a breach of the terms of the license.</a:t>
            </a:r>
            <a:endParaRPr i="1">
              <a:solidFill>
                <a:srgbClr val="A64D79"/>
              </a:solidFill>
            </a:endParaRPr>
          </a:p>
        </p:txBody>
      </p:sp>
      <p:pic>
        <p:nvPicPr>
          <p:cNvPr id="81" name="Google Shape;81;p16"/>
          <p:cNvPicPr preferRelativeResize="0"/>
          <p:nvPr/>
        </p:nvPicPr>
        <p:blipFill>
          <a:blip r:embed="rId3">
            <a:alphaModFix/>
          </a:blip>
          <a:stretch>
            <a:fillRect/>
          </a:stretch>
        </p:blipFill>
        <p:spPr>
          <a:xfrm>
            <a:off x="7034675" y="366350"/>
            <a:ext cx="1847089" cy="667512"/>
          </a:xfrm>
          <a:prstGeom prst="rect">
            <a:avLst/>
          </a:prstGeom>
          <a:noFill/>
          <a:ln>
            <a:noFill/>
          </a:ln>
        </p:spPr>
      </p:pic>
      <p:cxnSp>
        <p:nvCxnSpPr>
          <p:cNvPr id="82" name="Google Shape;82;p16"/>
          <p:cNvCxnSpPr/>
          <p:nvPr/>
        </p:nvCxnSpPr>
        <p:spPr>
          <a:xfrm flipH="1" rot="10800000">
            <a:off x="308475" y="1017650"/>
            <a:ext cx="3337500" cy="9600"/>
          </a:xfrm>
          <a:prstGeom prst="straightConnector1">
            <a:avLst/>
          </a:prstGeom>
          <a:noFill/>
          <a:ln cap="flat" cmpd="sng" w="19050">
            <a:solidFill>
              <a:srgbClr val="FF99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9900"/>
                </a:solidFill>
              </a:rPr>
              <a:t>Scenario #4</a:t>
            </a:r>
            <a:endParaRPr b="1">
              <a:solidFill>
                <a:srgbClr val="FF9900"/>
              </a:solidFill>
            </a:endParaRPr>
          </a:p>
        </p:txBody>
      </p:sp>
      <p:sp>
        <p:nvSpPr>
          <p:cNvPr id="88" name="Google Shape;88;p17"/>
          <p:cNvSpPr txBox="1"/>
          <p:nvPr>
            <p:ph idx="1" type="body"/>
          </p:nvPr>
        </p:nvSpPr>
        <p:spPr>
          <a:xfrm>
            <a:off x="311700" y="1152475"/>
            <a:ext cx="8520600" cy="225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900">
                <a:solidFill>
                  <a:schemeClr val="dk1"/>
                </a:solidFill>
              </a:rPr>
              <a:t>Determine whether the subsequent use of the CC-licensed work is acceptable or unacceptable. If it is unacceptable you are encouraged to explain why.</a:t>
            </a:r>
            <a:endParaRPr i="1" sz="900">
              <a:solidFill>
                <a:schemeClr val="dk1"/>
              </a:solidFill>
            </a:endParaRPr>
          </a:p>
          <a:p>
            <a:pPr indent="0" lvl="0" marL="0" rtl="0" algn="l">
              <a:spcBef>
                <a:spcPts val="0"/>
              </a:spcBef>
              <a:spcAft>
                <a:spcPts val="0"/>
              </a:spcAft>
              <a:buNone/>
            </a:pPr>
            <a:r>
              <a:t/>
            </a:r>
            <a:endParaRPr sz="1000" u="sng">
              <a:solidFill>
                <a:schemeClr val="dk1"/>
              </a:solidFill>
            </a:endParaRPr>
          </a:p>
          <a:p>
            <a:pPr indent="0" lvl="0" marL="0" rtl="0" algn="l">
              <a:spcBef>
                <a:spcPts val="0"/>
              </a:spcBef>
              <a:spcAft>
                <a:spcPts val="0"/>
              </a:spcAft>
              <a:buNone/>
            </a:pPr>
            <a:r>
              <a:rPr lang="en" sz="1400" u="sng">
                <a:solidFill>
                  <a:schemeClr val="dk1"/>
                </a:solidFill>
              </a:rPr>
              <a:t>Original Work:</a:t>
            </a:r>
            <a:r>
              <a:rPr lang="en" sz="1400">
                <a:solidFill>
                  <a:schemeClr val="dk1"/>
                </a:solidFill>
              </a:rPr>
              <a:t> A digital recording of a song, </a:t>
            </a:r>
            <a:r>
              <a:rPr lang="en" sz="1400">
                <a:solidFill>
                  <a:srgbClr val="1155CC"/>
                </a:solidFill>
              </a:rPr>
              <a:t>CC BY-NC-ND</a:t>
            </a:r>
            <a:endParaRPr sz="1400">
              <a:solidFill>
                <a:srgbClr val="1155CC"/>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u="sng">
                <a:solidFill>
                  <a:schemeClr val="dk1"/>
                </a:solidFill>
              </a:rPr>
              <a:t>Subsequent Use:</a:t>
            </a:r>
            <a:r>
              <a:rPr lang="en" sz="1400">
                <a:solidFill>
                  <a:schemeClr val="dk1"/>
                </a:solidFill>
              </a:rPr>
              <a:t> An instructor plays the song as soothing background music, not an “educational repurposing,” during a final exam, with the artist’s name, song’s name, album’s name, and license projected on the screen.</a:t>
            </a:r>
            <a:endParaRPr sz="1400">
              <a:solidFill>
                <a:schemeClr val="dk1"/>
              </a:solidFill>
            </a:endParaRPr>
          </a:p>
          <a:p>
            <a:pPr indent="0" lvl="0" marL="457200" rtl="0" algn="l">
              <a:spcBef>
                <a:spcPts val="0"/>
              </a:spcBef>
              <a:spcAft>
                <a:spcPts val="0"/>
              </a:spcAft>
              <a:buNone/>
            </a:pPr>
            <a:r>
              <a:rPr lang="en" sz="1400">
                <a:solidFill>
                  <a:schemeClr val="dk1"/>
                </a:solidFill>
              </a:rPr>
              <a:t>- Acceptable</a:t>
            </a:r>
            <a:endParaRPr sz="1400">
              <a:solidFill>
                <a:schemeClr val="dk1"/>
              </a:solidFill>
            </a:endParaRPr>
          </a:p>
          <a:p>
            <a:pPr indent="0" lvl="0" marL="457200" rtl="0" algn="l">
              <a:spcBef>
                <a:spcPts val="0"/>
              </a:spcBef>
              <a:spcAft>
                <a:spcPts val="0"/>
              </a:spcAft>
              <a:buNone/>
            </a:pPr>
            <a:r>
              <a:rPr lang="en" sz="1400">
                <a:solidFill>
                  <a:schemeClr val="dk1"/>
                </a:solidFill>
              </a:rPr>
              <a:t>- Unacceptable</a:t>
            </a:r>
            <a:endParaRPr sz="1400" u="sng">
              <a:solidFill>
                <a:schemeClr val="dk1"/>
              </a:solidFill>
            </a:endParaRPr>
          </a:p>
        </p:txBody>
      </p:sp>
      <p:sp>
        <p:nvSpPr>
          <p:cNvPr id="89" name="Google Shape;89;p17"/>
          <p:cNvSpPr txBox="1"/>
          <p:nvPr/>
        </p:nvSpPr>
        <p:spPr>
          <a:xfrm>
            <a:off x="402900" y="3535950"/>
            <a:ext cx="8338200" cy="64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
                <a:solidFill>
                  <a:srgbClr val="A64D79"/>
                </a:solidFill>
              </a:rPr>
              <a:t>With CC licenses, such things as "educational repurposing" aren't relevant. The original work can be so used as long as it's attributed, unchanged, and not monetarily profited from.</a:t>
            </a:r>
            <a:endParaRPr i="1">
              <a:solidFill>
                <a:srgbClr val="A64D79"/>
              </a:solidFill>
            </a:endParaRPr>
          </a:p>
        </p:txBody>
      </p:sp>
      <p:pic>
        <p:nvPicPr>
          <p:cNvPr id="90" name="Google Shape;90;p17"/>
          <p:cNvPicPr preferRelativeResize="0"/>
          <p:nvPr/>
        </p:nvPicPr>
        <p:blipFill>
          <a:blip r:embed="rId3">
            <a:alphaModFix/>
          </a:blip>
          <a:stretch>
            <a:fillRect/>
          </a:stretch>
        </p:blipFill>
        <p:spPr>
          <a:xfrm>
            <a:off x="7031736" y="368808"/>
            <a:ext cx="1572768" cy="667512"/>
          </a:xfrm>
          <a:prstGeom prst="rect">
            <a:avLst/>
          </a:prstGeom>
          <a:noFill/>
          <a:ln>
            <a:noFill/>
          </a:ln>
        </p:spPr>
      </p:pic>
      <p:cxnSp>
        <p:nvCxnSpPr>
          <p:cNvPr id="91" name="Google Shape;91;p17"/>
          <p:cNvCxnSpPr/>
          <p:nvPr/>
        </p:nvCxnSpPr>
        <p:spPr>
          <a:xfrm flipH="1" rot="10800000">
            <a:off x="308475" y="1017650"/>
            <a:ext cx="3337500" cy="9600"/>
          </a:xfrm>
          <a:prstGeom prst="straightConnector1">
            <a:avLst/>
          </a:prstGeom>
          <a:noFill/>
          <a:ln cap="flat" cmpd="sng" w="19050">
            <a:solidFill>
              <a:srgbClr val="FF99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1000"/>
                                        <p:tgtEl>
                                          <p:spTgt spid="8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000"/>
                                        <p:tgtEl>
                                          <p:spTgt spid="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9900"/>
                </a:solidFill>
              </a:rPr>
              <a:t>Scenario #5</a:t>
            </a:r>
            <a:endParaRPr b="1">
              <a:solidFill>
                <a:srgbClr val="FF9900"/>
              </a:solidFill>
            </a:endParaRPr>
          </a:p>
        </p:txBody>
      </p:sp>
      <p:sp>
        <p:nvSpPr>
          <p:cNvPr id="97" name="Google Shape;97;p18"/>
          <p:cNvSpPr txBox="1"/>
          <p:nvPr>
            <p:ph idx="1" type="body"/>
          </p:nvPr>
        </p:nvSpPr>
        <p:spPr>
          <a:xfrm>
            <a:off x="311700" y="1152475"/>
            <a:ext cx="8520600" cy="225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900">
                <a:solidFill>
                  <a:schemeClr val="dk1"/>
                </a:solidFill>
              </a:rPr>
              <a:t>Determine whether the subsequent use of the CC-licensed work is acceptable or unacceptable. If it is unacceptable you are encouraged to explain why.</a:t>
            </a:r>
            <a:endParaRPr i="1" sz="900">
              <a:solidFill>
                <a:schemeClr val="dk1"/>
              </a:solidFill>
            </a:endParaRPr>
          </a:p>
          <a:p>
            <a:pPr indent="0" lvl="0" marL="0" rtl="0" algn="l">
              <a:spcBef>
                <a:spcPts val="0"/>
              </a:spcBef>
              <a:spcAft>
                <a:spcPts val="0"/>
              </a:spcAft>
              <a:buNone/>
            </a:pPr>
            <a:r>
              <a:t/>
            </a:r>
            <a:endParaRPr sz="1000" u="sng">
              <a:solidFill>
                <a:schemeClr val="dk1"/>
              </a:solidFill>
            </a:endParaRPr>
          </a:p>
          <a:p>
            <a:pPr indent="0" lvl="0" marL="0" rtl="0" algn="l">
              <a:spcBef>
                <a:spcPts val="0"/>
              </a:spcBef>
              <a:spcAft>
                <a:spcPts val="0"/>
              </a:spcAft>
              <a:buNone/>
            </a:pPr>
            <a:r>
              <a:rPr lang="en" sz="1400" u="sng">
                <a:solidFill>
                  <a:schemeClr val="dk1"/>
                </a:solidFill>
              </a:rPr>
              <a:t>Original Work:</a:t>
            </a:r>
            <a:r>
              <a:rPr lang="en" sz="1400">
                <a:solidFill>
                  <a:schemeClr val="dk1"/>
                </a:solidFill>
              </a:rPr>
              <a:t> A digital file of a presentation, </a:t>
            </a:r>
            <a:r>
              <a:rPr lang="en" sz="1400">
                <a:solidFill>
                  <a:srgbClr val="1155CC"/>
                </a:solidFill>
              </a:rPr>
              <a:t>CC BY-ND</a:t>
            </a:r>
            <a:endParaRPr sz="1400">
              <a:solidFill>
                <a:srgbClr val="1155CC"/>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u="sng">
                <a:solidFill>
                  <a:schemeClr val="dk1"/>
                </a:solidFill>
              </a:rPr>
              <a:t>Subsequent Use:</a:t>
            </a:r>
            <a:r>
              <a:rPr lang="en" sz="1400">
                <a:solidFill>
                  <a:schemeClr val="dk1"/>
                </a:solidFill>
              </a:rPr>
              <a:t> An educator downloads the file, changes the content of several slides, and</a:t>
            </a:r>
            <a:endParaRPr sz="1400">
              <a:solidFill>
                <a:schemeClr val="dk1"/>
              </a:solidFill>
            </a:endParaRPr>
          </a:p>
          <a:p>
            <a:pPr indent="0" lvl="0" marL="0" rtl="0" algn="l">
              <a:spcBef>
                <a:spcPts val="0"/>
              </a:spcBef>
              <a:spcAft>
                <a:spcPts val="0"/>
              </a:spcAft>
              <a:buNone/>
            </a:pPr>
            <a:r>
              <a:rPr lang="en" sz="1400">
                <a:solidFill>
                  <a:schemeClr val="dk1"/>
                </a:solidFill>
              </a:rPr>
              <a:t>uploads it with appropriate attribution, including the name of the original author, the title of</a:t>
            </a:r>
            <a:endParaRPr sz="1400">
              <a:solidFill>
                <a:schemeClr val="dk1"/>
              </a:solidFill>
            </a:endParaRPr>
          </a:p>
          <a:p>
            <a:pPr indent="0" lvl="0" marL="0" rtl="0" algn="l">
              <a:spcBef>
                <a:spcPts val="0"/>
              </a:spcBef>
              <a:spcAft>
                <a:spcPts val="0"/>
              </a:spcAft>
              <a:buNone/>
            </a:pPr>
            <a:r>
              <a:rPr lang="en" sz="1400">
                <a:solidFill>
                  <a:schemeClr val="dk1"/>
                </a:solidFill>
              </a:rPr>
              <a:t>the work, and the license.</a:t>
            </a:r>
            <a:endParaRPr sz="1400">
              <a:solidFill>
                <a:schemeClr val="dk1"/>
              </a:solidFill>
            </a:endParaRPr>
          </a:p>
          <a:p>
            <a:pPr indent="0" lvl="0" marL="457200" rtl="0" algn="l">
              <a:spcBef>
                <a:spcPts val="0"/>
              </a:spcBef>
              <a:spcAft>
                <a:spcPts val="0"/>
              </a:spcAft>
              <a:buNone/>
            </a:pPr>
            <a:r>
              <a:rPr lang="en" sz="1400">
                <a:solidFill>
                  <a:schemeClr val="dk1"/>
                </a:solidFill>
              </a:rPr>
              <a:t>- Acceptable</a:t>
            </a:r>
            <a:endParaRPr sz="1400">
              <a:solidFill>
                <a:schemeClr val="dk1"/>
              </a:solidFill>
            </a:endParaRPr>
          </a:p>
          <a:p>
            <a:pPr indent="0" lvl="0" marL="457200" rtl="0" algn="l">
              <a:spcBef>
                <a:spcPts val="0"/>
              </a:spcBef>
              <a:spcAft>
                <a:spcPts val="0"/>
              </a:spcAft>
              <a:buNone/>
            </a:pPr>
            <a:r>
              <a:rPr lang="en" sz="1400">
                <a:solidFill>
                  <a:schemeClr val="dk1"/>
                </a:solidFill>
              </a:rPr>
              <a:t>- Unacceptable</a:t>
            </a:r>
            <a:endParaRPr sz="1400" u="sng">
              <a:solidFill>
                <a:schemeClr val="dk1"/>
              </a:solidFill>
            </a:endParaRPr>
          </a:p>
        </p:txBody>
      </p:sp>
      <p:sp>
        <p:nvSpPr>
          <p:cNvPr id="98" name="Google Shape;98;p18"/>
          <p:cNvSpPr txBox="1"/>
          <p:nvPr/>
        </p:nvSpPr>
        <p:spPr>
          <a:xfrm>
            <a:off x="402900" y="3535950"/>
            <a:ext cx="8338200" cy="64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
                <a:solidFill>
                  <a:srgbClr val="A64D79"/>
                </a:solidFill>
              </a:rPr>
              <a:t>"ND" means "no derivatives," so the material can be freely downloaded and used but </a:t>
            </a:r>
            <a:r>
              <a:rPr b="1" i="1" lang="en" u="sng">
                <a:solidFill>
                  <a:srgbClr val="A64D79"/>
                </a:solidFill>
              </a:rPr>
              <a:t>not modified in any way</a:t>
            </a:r>
            <a:r>
              <a:rPr i="1" lang="en">
                <a:solidFill>
                  <a:srgbClr val="A64D79"/>
                </a:solidFill>
              </a:rPr>
              <a:t>.</a:t>
            </a:r>
            <a:endParaRPr i="1">
              <a:solidFill>
                <a:srgbClr val="A64D79"/>
              </a:solidFill>
            </a:endParaRPr>
          </a:p>
        </p:txBody>
      </p:sp>
      <p:pic>
        <p:nvPicPr>
          <p:cNvPr id="99" name="Google Shape;99;p18"/>
          <p:cNvPicPr preferRelativeResize="0"/>
          <p:nvPr/>
        </p:nvPicPr>
        <p:blipFill>
          <a:blip r:embed="rId3">
            <a:alphaModFix/>
          </a:blip>
          <a:stretch>
            <a:fillRect/>
          </a:stretch>
        </p:blipFill>
        <p:spPr>
          <a:xfrm>
            <a:off x="7031736" y="368808"/>
            <a:ext cx="1847088" cy="667512"/>
          </a:xfrm>
          <a:prstGeom prst="rect">
            <a:avLst/>
          </a:prstGeom>
          <a:noFill/>
          <a:ln>
            <a:noFill/>
          </a:ln>
        </p:spPr>
      </p:pic>
      <p:cxnSp>
        <p:nvCxnSpPr>
          <p:cNvPr id="100" name="Google Shape;100;p18"/>
          <p:cNvCxnSpPr/>
          <p:nvPr/>
        </p:nvCxnSpPr>
        <p:spPr>
          <a:xfrm flipH="1" rot="10800000">
            <a:off x="308475" y="1017650"/>
            <a:ext cx="3337500" cy="9600"/>
          </a:xfrm>
          <a:prstGeom prst="straightConnector1">
            <a:avLst/>
          </a:prstGeom>
          <a:noFill/>
          <a:ln cap="flat" cmpd="sng" w="19050">
            <a:solidFill>
              <a:srgbClr val="FF99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9900"/>
                </a:solidFill>
              </a:rPr>
              <a:t>Scenario #6</a:t>
            </a:r>
            <a:endParaRPr b="1">
              <a:solidFill>
                <a:srgbClr val="FF9900"/>
              </a:solidFill>
            </a:endParaRPr>
          </a:p>
        </p:txBody>
      </p:sp>
      <p:sp>
        <p:nvSpPr>
          <p:cNvPr id="106" name="Google Shape;106;p19"/>
          <p:cNvSpPr txBox="1"/>
          <p:nvPr>
            <p:ph idx="1" type="body"/>
          </p:nvPr>
        </p:nvSpPr>
        <p:spPr>
          <a:xfrm>
            <a:off x="311700" y="1152475"/>
            <a:ext cx="8520600" cy="225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900">
                <a:solidFill>
                  <a:schemeClr val="dk1"/>
                </a:solidFill>
              </a:rPr>
              <a:t>Determine whether the subsequent use of the CC-licensed work is acceptable or unacceptable. If it is unacceptable you are encouraged to explain why.</a:t>
            </a:r>
            <a:endParaRPr i="1" sz="900">
              <a:solidFill>
                <a:schemeClr val="dk1"/>
              </a:solidFill>
            </a:endParaRPr>
          </a:p>
          <a:p>
            <a:pPr indent="0" lvl="0" marL="0" rtl="0" algn="l">
              <a:spcBef>
                <a:spcPts val="0"/>
              </a:spcBef>
              <a:spcAft>
                <a:spcPts val="0"/>
              </a:spcAft>
              <a:buNone/>
            </a:pPr>
            <a:r>
              <a:t/>
            </a:r>
            <a:endParaRPr sz="1000" u="sng">
              <a:solidFill>
                <a:schemeClr val="dk1"/>
              </a:solidFill>
            </a:endParaRPr>
          </a:p>
          <a:p>
            <a:pPr indent="0" lvl="0" marL="0" rtl="0" algn="l">
              <a:spcBef>
                <a:spcPts val="0"/>
              </a:spcBef>
              <a:spcAft>
                <a:spcPts val="0"/>
              </a:spcAft>
              <a:buNone/>
            </a:pPr>
            <a:r>
              <a:rPr lang="en" sz="1400" u="sng">
                <a:solidFill>
                  <a:schemeClr val="dk1"/>
                </a:solidFill>
              </a:rPr>
              <a:t>Original Work:</a:t>
            </a:r>
            <a:r>
              <a:rPr lang="en" sz="1400">
                <a:solidFill>
                  <a:schemeClr val="dk1"/>
                </a:solidFill>
              </a:rPr>
              <a:t> A digital file (.doc) containing a writing assignment prompt, </a:t>
            </a:r>
            <a:r>
              <a:rPr lang="en" sz="1400">
                <a:solidFill>
                  <a:srgbClr val="1155CC"/>
                </a:solidFill>
              </a:rPr>
              <a:t>CC BY-SA</a:t>
            </a:r>
            <a:endParaRPr sz="1400">
              <a:solidFill>
                <a:srgbClr val="1155CC"/>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u="sng">
                <a:solidFill>
                  <a:schemeClr val="dk1"/>
                </a:solidFill>
              </a:rPr>
              <a:t>Subsequent Use:</a:t>
            </a:r>
            <a:r>
              <a:rPr lang="en" sz="1400">
                <a:solidFill>
                  <a:schemeClr val="dk1"/>
                </a:solidFill>
              </a:rPr>
              <a:t> An instructor downloads the file, edits it, adds to it, and then distributes the</a:t>
            </a:r>
            <a:endParaRPr sz="1400">
              <a:solidFill>
                <a:schemeClr val="dk1"/>
              </a:solidFill>
            </a:endParaRPr>
          </a:p>
          <a:p>
            <a:pPr indent="0" lvl="0" marL="0" rtl="0" algn="l">
              <a:spcBef>
                <a:spcPts val="0"/>
              </a:spcBef>
              <a:spcAft>
                <a:spcPts val="0"/>
              </a:spcAft>
              <a:buNone/>
            </a:pPr>
            <a:r>
              <a:rPr lang="en" sz="1400">
                <a:solidFill>
                  <a:schemeClr val="dk1"/>
                </a:solidFill>
              </a:rPr>
              <a:t>new file under a CC BY-NC-SA license.</a:t>
            </a:r>
            <a:endParaRPr sz="1400">
              <a:solidFill>
                <a:schemeClr val="dk1"/>
              </a:solidFill>
            </a:endParaRPr>
          </a:p>
          <a:p>
            <a:pPr indent="0" lvl="0" marL="457200" rtl="0" algn="l">
              <a:spcBef>
                <a:spcPts val="0"/>
              </a:spcBef>
              <a:spcAft>
                <a:spcPts val="0"/>
              </a:spcAft>
              <a:buNone/>
            </a:pPr>
            <a:r>
              <a:rPr lang="en" sz="1400">
                <a:solidFill>
                  <a:schemeClr val="dk1"/>
                </a:solidFill>
              </a:rPr>
              <a:t>- Acceptable</a:t>
            </a:r>
            <a:endParaRPr sz="1400">
              <a:solidFill>
                <a:schemeClr val="dk1"/>
              </a:solidFill>
            </a:endParaRPr>
          </a:p>
          <a:p>
            <a:pPr indent="0" lvl="0" marL="457200" rtl="0" algn="l">
              <a:spcBef>
                <a:spcPts val="0"/>
              </a:spcBef>
              <a:spcAft>
                <a:spcPts val="0"/>
              </a:spcAft>
              <a:buNone/>
            </a:pPr>
            <a:r>
              <a:rPr lang="en" sz="1400">
                <a:solidFill>
                  <a:schemeClr val="dk1"/>
                </a:solidFill>
              </a:rPr>
              <a:t>- Unacceptable</a:t>
            </a:r>
            <a:endParaRPr sz="1400" u="sng">
              <a:solidFill>
                <a:schemeClr val="dk1"/>
              </a:solidFill>
            </a:endParaRPr>
          </a:p>
        </p:txBody>
      </p:sp>
      <p:sp>
        <p:nvSpPr>
          <p:cNvPr id="107" name="Google Shape;107;p19"/>
          <p:cNvSpPr txBox="1"/>
          <p:nvPr/>
        </p:nvSpPr>
        <p:spPr>
          <a:xfrm>
            <a:off x="402900" y="3535950"/>
            <a:ext cx="8338200" cy="64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
                <a:solidFill>
                  <a:srgbClr val="A64D79"/>
                </a:solidFill>
              </a:rPr>
              <a:t>The whole purpose of "SA" ("share alike") is that any derivative work is licensed </a:t>
            </a:r>
            <a:r>
              <a:rPr b="1" i="1" lang="en" u="sng">
                <a:solidFill>
                  <a:srgbClr val="A64D79"/>
                </a:solidFill>
              </a:rPr>
              <a:t>no more strictly</a:t>
            </a:r>
            <a:r>
              <a:rPr i="1" lang="en">
                <a:solidFill>
                  <a:srgbClr val="A64D79"/>
                </a:solidFill>
              </a:rPr>
              <a:t> than the original work.</a:t>
            </a:r>
            <a:endParaRPr i="1">
              <a:solidFill>
                <a:srgbClr val="A64D79"/>
              </a:solidFill>
            </a:endParaRPr>
          </a:p>
        </p:txBody>
      </p:sp>
      <p:pic>
        <p:nvPicPr>
          <p:cNvPr id="108" name="Google Shape;108;p19"/>
          <p:cNvPicPr preferRelativeResize="0"/>
          <p:nvPr/>
        </p:nvPicPr>
        <p:blipFill>
          <a:blip r:embed="rId3">
            <a:alphaModFix/>
          </a:blip>
          <a:stretch>
            <a:fillRect/>
          </a:stretch>
        </p:blipFill>
        <p:spPr>
          <a:xfrm>
            <a:off x="7031736" y="368808"/>
            <a:ext cx="1847088" cy="667512"/>
          </a:xfrm>
          <a:prstGeom prst="rect">
            <a:avLst/>
          </a:prstGeom>
          <a:noFill/>
          <a:ln>
            <a:noFill/>
          </a:ln>
        </p:spPr>
      </p:pic>
      <p:cxnSp>
        <p:nvCxnSpPr>
          <p:cNvPr id="109" name="Google Shape;109;p19"/>
          <p:cNvCxnSpPr/>
          <p:nvPr/>
        </p:nvCxnSpPr>
        <p:spPr>
          <a:xfrm flipH="1" rot="10800000">
            <a:off x="308475" y="1017650"/>
            <a:ext cx="3337500" cy="9600"/>
          </a:xfrm>
          <a:prstGeom prst="straightConnector1">
            <a:avLst/>
          </a:prstGeom>
          <a:noFill/>
          <a:ln cap="flat" cmpd="sng" w="19050">
            <a:solidFill>
              <a:srgbClr val="FF99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1000"/>
                                        <p:tgtEl>
                                          <p:spTgt spid="10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1000"/>
                                        <p:tgtEl>
                                          <p:spTgt spid="1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1000"/>
                                        <p:tgtEl>
                                          <p:spTgt spid="1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